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Dela Gothic One"/>
      <p:regular r:id="rId17"/>
    </p:embeddedFont>
    <p:embeddedFont>
      <p:font typeface="Dela Gothic One"/>
      <p:regular r:id="rId18"/>
    </p:embeddedFont>
    <p:embeddedFont>
      <p:font typeface="DM Sans"/>
      <p:regular r:id="rId19"/>
    </p:embeddedFont>
    <p:embeddedFont>
      <p:font typeface="DM Sans"/>
      <p:regular r:id="rId20"/>
    </p:embeddedFont>
    <p:embeddedFont>
      <p:font typeface="DM Sans"/>
      <p:regular r:id="rId21"/>
    </p:embeddedFont>
    <p:embeddedFont>
      <p:font typeface="DM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slideLayout" Target="../slideLayouts/slideLayout5.xml"/><Relationship Id="rId1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slideLayout" Target="../slideLayouts/slideLayout8.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314"/>
          </a:xfrm>
          <a:prstGeom prst="rect">
            <a:avLst/>
          </a:prstGeom>
        </p:spPr>
      </p:pic>
      <p:sp>
        <p:nvSpPr>
          <p:cNvPr id="3" name="Text 0"/>
          <p:cNvSpPr/>
          <p:nvPr/>
        </p:nvSpPr>
        <p:spPr>
          <a:xfrm>
            <a:off x="747236" y="587097"/>
            <a:ext cx="7649528" cy="2808923"/>
          </a:xfrm>
          <a:prstGeom prst="rect">
            <a:avLst/>
          </a:prstGeom>
          <a:noFill/>
          <a:ln/>
        </p:spPr>
        <p:txBody>
          <a:bodyPr wrap="square" lIns="0" tIns="0" rIns="0" bIns="0" rtlCol="0" anchor="t"/>
          <a:lstStyle/>
          <a:p>
            <a:pPr algn="l" indent="0" marL="0">
              <a:lnSpc>
                <a:spcPts val="5500"/>
              </a:lnSpc>
              <a:buNone/>
            </a:pPr>
            <a:r>
              <a:rPr lang="en-US" sz="4400" dirty="0">
                <a:solidFill>
                  <a:srgbClr val="FAEBEB"/>
                </a:solidFill>
                <a:latin typeface="Dela Gothic One" pitchFamily="34" charset="0"/>
                <a:ea typeface="Dela Gothic One" pitchFamily="34" charset="-122"/>
                <a:cs typeface="Dela Gothic One" pitchFamily="34" charset="-120"/>
              </a:rPr>
              <a:t>Data Science Minor Project: Allegheny County Employee Salaries 2022</a:t>
            </a:r>
            <a:endParaRPr lang="en-US" sz="4400" dirty="0"/>
          </a:p>
        </p:txBody>
      </p:sp>
      <p:sp>
        <p:nvSpPr>
          <p:cNvPr id="4" name="Text 1"/>
          <p:cNvSpPr/>
          <p:nvPr/>
        </p:nvSpPr>
        <p:spPr>
          <a:xfrm>
            <a:off x="747236" y="3716179"/>
            <a:ext cx="7649528" cy="1707356"/>
          </a:xfrm>
          <a:prstGeom prst="rect">
            <a:avLst/>
          </a:prstGeom>
          <a:noFill/>
          <a:ln/>
        </p:spPr>
        <p:txBody>
          <a:bodyPr wrap="square" lIns="0" tIns="0" rIns="0" bIns="0" rtlCol="0" anchor="t"/>
          <a:lstStyle/>
          <a:p>
            <a:pPr algn="l" indent="0" marL="0">
              <a:lnSpc>
                <a:spcPts val="2650"/>
              </a:lnSpc>
              <a:buNone/>
            </a:pPr>
            <a:r>
              <a:rPr lang="en-US" sz="1650" dirty="0">
                <a:solidFill>
                  <a:srgbClr val="FFE5E5"/>
                </a:solidFill>
                <a:latin typeface="DM Sans" pitchFamily="34" charset="0"/>
                <a:ea typeface="DM Sans" pitchFamily="34" charset="-122"/>
                <a:cs typeface="DM Sans" pitchFamily="34" charset="-120"/>
              </a:rPr>
              <a:t>This comprehensive data science project analyzes Allegheny County employee records for 2022, focusing on workforce dynamics, salary distributions, and employment trends. Through detailed preprocessing and statistical analysis, the project reveals insights into hiring patterns, termination trends, and compensation structures across departments.</a:t>
            </a:r>
            <a:endParaRPr lang="en-US" sz="1650" dirty="0"/>
          </a:p>
        </p:txBody>
      </p:sp>
      <p:sp>
        <p:nvSpPr>
          <p:cNvPr id="5" name="Text 2"/>
          <p:cNvSpPr/>
          <p:nvPr/>
        </p:nvSpPr>
        <p:spPr>
          <a:xfrm>
            <a:off x="747236" y="5663684"/>
            <a:ext cx="7649528" cy="1365885"/>
          </a:xfrm>
          <a:prstGeom prst="rect">
            <a:avLst/>
          </a:prstGeom>
          <a:noFill/>
          <a:ln/>
        </p:spPr>
        <p:txBody>
          <a:bodyPr wrap="square" lIns="0" tIns="0" rIns="0" bIns="0" rtlCol="0" anchor="t"/>
          <a:lstStyle/>
          <a:p>
            <a:pPr algn="l" indent="0" marL="0">
              <a:lnSpc>
                <a:spcPts val="2650"/>
              </a:lnSpc>
              <a:buNone/>
            </a:pPr>
            <a:r>
              <a:rPr lang="en-US" sz="1650" dirty="0">
                <a:solidFill>
                  <a:srgbClr val="FFE5E5"/>
                </a:solidFill>
                <a:latin typeface="DM Sans" pitchFamily="34" charset="0"/>
                <a:ea typeface="DM Sans" pitchFamily="34" charset="-122"/>
                <a:cs typeface="DM Sans" pitchFamily="34" charset="-120"/>
              </a:rPr>
              <a:t>The analysis examines monthly variations in employment, identifies peak hiring periods, and offers valuable insights for future workforce planning and policy-making. The project combines rigorous data analysis with visual representations to highlight key patterns and observations.</a:t>
            </a:r>
            <a:endParaRPr lang="en-US" sz="1650" dirty="0"/>
          </a:p>
        </p:txBody>
      </p:sp>
      <p:sp>
        <p:nvSpPr>
          <p:cNvPr id="6" name="Shape 3"/>
          <p:cNvSpPr/>
          <p:nvPr/>
        </p:nvSpPr>
        <p:spPr>
          <a:xfrm>
            <a:off x="747236" y="7285673"/>
            <a:ext cx="341590" cy="341590"/>
          </a:xfrm>
          <a:prstGeom prst="roundRect">
            <a:avLst>
              <a:gd name="adj" fmla="val 26766257"/>
            </a:avLst>
          </a:prstGeom>
          <a:noFill/>
          <a:ln w="7620">
            <a:solidFill>
              <a:srgbClr val="3C3838"/>
            </a:solidFill>
            <a:prstDash val="solid"/>
          </a:ln>
        </p:spPr>
      </p:sp>
      <p:pic>
        <p:nvPicPr>
          <p:cNvPr id="7" name="Image 1" descr="preencoded.png">    </p:cNvPr>
          <p:cNvPicPr>
            <a:picLocks noChangeAspect="1"/>
          </p:cNvPicPr>
          <p:nvPr/>
        </p:nvPicPr>
        <p:blipFill>
          <a:blip r:embed="rId2"/>
          <a:stretch>
            <a:fillRect/>
          </a:stretch>
        </p:blipFill>
        <p:spPr>
          <a:xfrm>
            <a:off x="754856" y="7293293"/>
            <a:ext cx="326350" cy="326350"/>
          </a:xfrm>
          <a:prstGeom prst="rect">
            <a:avLst/>
          </a:prstGeom>
        </p:spPr>
      </p:pic>
      <p:sp>
        <p:nvSpPr>
          <p:cNvPr id="8" name="Text 4"/>
          <p:cNvSpPr/>
          <p:nvPr/>
        </p:nvSpPr>
        <p:spPr>
          <a:xfrm>
            <a:off x="1195507" y="7269718"/>
            <a:ext cx="2016085" cy="373499"/>
          </a:xfrm>
          <a:prstGeom prst="rect">
            <a:avLst/>
          </a:prstGeom>
          <a:noFill/>
          <a:ln/>
        </p:spPr>
        <p:txBody>
          <a:bodyPr wrap="none" lIns="0" tIns="0" rIns="0" bIns="0" rtlCol="0" anchor="t"/>
          <a:lstStyle/>
          <a:p>
            <a:pPr algn="l" indent="0" marL="0">
              <a:lnSpc>
                <a:spcPts val="2900"/>
              </a:lnSpc>
              <a:buNone/>
            </a:pPr>
            <a:r>
              <a:rPr lang="en-US" sz="2100" b="1" dirty="0">
                <a:solidFill>
                  <a:srgbClr val="FFE5E5"/>
                </a:solidFill>
                <a:latin typeface="DM Sans Bold" pitchFamily="34" charset="0"/>
                <a:ea typeface="DM Sans Bold" pitchFamily="34" charset="-122"/>
                <a:cs typeface="DM Sans Bold" pitchFamily="34" charset="-120"/>
              </a:rPr>
              <a:t>by Rahul Rajput</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195"/>
          </a:xfrm>
          <a:prstGeom prst="rect">
            <a:avLst/>
          </a:prstGeom>
        </p:spPr>
      </p:pic>
      <p:sp>
        <p:nvSpPr>
          <p:cNvPr id="3" name="Text 0"/>
          <p:cNvSpPr/>
          <p:nvPr/>
        </p:nvSpPr>
        <p:spPr>
          <a:xfrm>
            <a:off x="582692" y="457795"/>
            <a:ext cx="7978616" cy="1095375"/>
          </a:xfrm>
          <a:prstGeom prst="rect">
            <a:avLst/>
          </a:prstGeom>
          <a:noFill/>
          <a:ln/>
        </p:spPr>
        <p:txBody>
          <a:bodyPr wrap="square" lIns="0" tIns="0" rIns="0" bIns="0" rtlCol="0" anchor="t"/>
          <a:lstStyle/>
          <a:p>
            <a:pPr algn="l" indent="0" marL="0">
              <a:lnSpc>
                <a:spcPts val="4300"/>
              </a:lnSpc>
              <a:buNone/>
            </a:pPr>
            <a:r>
              <a:rPr lang="en-US" sz="3450" dirty="0">
                <a:solidFill>
                  <a:srgbClr val="FAEBEB"/>
                </a:solidFill>
                <a:latin typeface="Dela Gothic One" pitchFamily="34" charset="0"/>
                <a:ea typeface="Dela Gothic One" pitchFamily="34" charset="-122"/>
                <a:cs typeface="Dela Gothic One" pitchFamily="34" charset="-120"/>
              </a:rPr>
              <a:t>Conclusion and Implementation</a:t>
            </a:r>
            <a:endParaRPr lang="en-US" sz="3450" dirty="0"/>
          </a:p>
        </p:txBody>
      </p:sp>
      <p:pic>
        <p:nvPicPr>
          <p:cNvPr id="4" name="Image 1" descr="preencoded.png">    </p:cNvPr>
          <p:cNvPicPr>
            <a:picLocks noChangeAspect="1"/>
          </p:cNvPicPr>
          <p:nvPr/>
        </p:nvPicPr>
        <p:blipFill>
          <a:blip r:embed="rId2"/>
          <a:stretch>
            <a:fillRect/>
          </a:stretch>
        </p:blipFill>
        <p:spPr>
          <a:xfrm>
            <a:off x="582692" y="1802844"/>
            <a:ext cx="832485" cy="999053"/>
          </a:xfrm>
          <a:prstGeom prst="rect">
            <a:avLst/>
          </a:prstGeom>
        </p:spPr>
      </p:pic>
      <p:sp>
        <p:nvSpPr>
          <p:cNvPr id="5" name="Text 1"/>
          <p:cNvSpPr/>
          <p:nvPr/>
        </p:nvSpPr>
        <p:spPr>
          <a:xfrm>
            <a:off x="1664851" y="1969294"/>
            <a:ext cx="2190869" cy="273844"/>
          </a:xfrm>
          <a:prstGeom prst="rect">
            <a:avLst/>
          </a:prstGeom>
          <a:noFill/>
          <a:ln/>
        </p:spPr>
        <p:txBody>
          <a:bodyPr wrap="none" lIns="0" tIns="0" rIns="0" bIns="0" rtlCol="0" anchor="t"/>
          <a:lstStyle/>
          <a:p>
            <a:pPr algn="l" indent="0" marL="0">
              <a:lnSpc>
                <a:spcPts val="2150"/>
              </a:lnSpc>
              <a:buNone/>
            </a:pPr>
            <a:r>
              <a:rPr lang="en-US" sz="1700" dirty="0">
                <a:solidFill>
                  <a:srgbClr val="FFE5E5"/>
                </a:solidFill>
                <a:latin typeface="Dela Gothic One" pitchFamily="34" charset="0"/>
                <a:ea typeface="Dela Gothic One" pitchFamily="34" charset="-122"/>
                <a:cs typeface="Dela Gothic One" pitchFamily="34" charset="-120"/>
              </a:rPr>
              <a:t>Key Findings</a:t>
            </a:r>
            <a:endParaRPr lang="en-US" sz="1700" dirty="0"/>
          </a:p>
        </p:txBody>
      </p:sp>
      <p:sp>
        <p:nvSpPr>
          <p:cNvPr id="6" name="Text 2"/>
          <p:cNvSpPr/>
          <p:nvPr/>
        </p:nvSpPr>
        <p:spPr>
          <a:xfrm>
            <a:off x="1664851" y="2343031"/>
            <a:ext cx="6896457" cy="266462"/>
          </a:xfrm>
          <a:prstGeom prst="rect">
            <a:avLst/>
          </a:prstGeom>
          <a:noFill/>
          <a:ln/>
        </p:spPr>
        <p:txBody>
          <a:bodyPr wrap="none" lIns="0" tIns="0" rIns="0" bIns="0" rtlCol="0" anchor="t"/>
          <a:lstStyle/>
          <a:p>
            <a:pPr algn="l" indent="0" marL="0">
              <a:lnSpc>
                <a:spcPts val="2050"/>
              </a:lnSpc>
              <a:buNone/>
            </a:pPr>
            <a:r>
              <a:rPr lang="en-US" sz="1300" dirty="0">
                <a:solidFill>
                  <a:srgbClr val="FFE5E5"/>
                </a:solidFill>
                <a:latin typeface="DM Sans" pitchFamily="34" charset="0"/>
                <a:ea typeface="DM Sans" pitchFamily="34" charset="-122"/>
                <a:cs typeface="DM Sans" pitchFamily="34" charset="-120"/>
              </a:rPr>
              <a:t>Identified employment trends and compensation patterns</a:t>
            </a:r>
            <a:endParaRPr lang="en-US" sz="1300" dirty="0"/>
          </a:p>
        </p:txBody>
      </p:sp>
      <p:pic>
        <p:nvPicPr>
          <p:cNvPr id="7" name="Image 2" descr="preencoded.png">    </p:cNvPr>
          <p:cNvPicPr>
            <a:picLocks noChangeAspect="1"/>
          </p:cNvPicPr>
          <p:nvPr/>
        </p:nvPicPr>
        <p:blipFill>
          <a:blip r:embed="rId3"/>
          <a:stretch>
            <a:fillRect/>
          </a:stretch>
        </p:blipFill>
        <p:spPr>
          <a:xfrm>
            <a:off x="582692" y="2801898"/>
            <a:ext cx="832485" cy="999053"/>
          </a:xfrm>
          <a:prstGeom prst="rect">
            <a:avLst/>
          </a:prstGeom>
        </p:spPr>
      </p:pic>
      <p:sp>
        <p:nvSpPr>
          <p:cNvPr id="8" name="Text 3"/>
          <p:cNvSpPr/>
          <p:nvPr/>
        </p:nvSpPr>
        <p:spPr>
          <a:xfrm>
            <a:off x="1664851" y="2968347"/>
            <a:ext cx="2190869" cy="273844"/>
          </a:xfrm>
          <a:prstGeom prst="rect">
            <a:avLst/>
          </a:prstGeom>
          <a:noFill/>
          <a:ln/>
        </p:spPr>
        <p:txBody>
          <a:bodyPr wrap="none" lIns="0" tIns="0" rIns="0" bIns="0" rtlCol="0" anchor="t"/>
          <a:lstStyle/>
          <a:p>
            <a:pPr algn="l" indent="0" marL="0">
              <a:lnSpc>
                <a:spcPts val="2150"/>
              </a:lnSpc>
              <a:buNone/>
            </a:pPr>
            <a:r>
              <a:rPr lang="en-US" sz="1700" dirty="0">
                <a:solidFill>
                  <a:srgbClr val="FFE5E5"/>
                </a:solidFill>
                <a:latin typeface="Dela Gothic One" pitchFamily="34" charset="0"/>
                <a:ea typeface="Dela Gothic One" pitchFamily="34" charset="-122"/>
                <a:cs typeface="Dela Gothic One" pitchFamily="34" charset="-120"/>
              </a:rPr>
              <a:t>Insights</a:t>
            </a:r>
            <a:endParaRPr lang="en-US" sz="1700" dirty="0"/>
          </a:p>
        </p:txBody>
      </p:sp>
      <p:sp>
        <p:nvSpPr>
          <p:cNvPr id="9" name="Text 4"/>
          <p:cNvSpPr/>
          <p:nvPr/>
        </p:nvSpPr>
        <p:spPr>
          <a:xfrm>
            <a:off x="1664851" y="3342084"/>
            <a:ext cx="6896457" cy="266462"/>
          </a:xfrm>
          <a:prstGeom prst="rect">
            <a:avLst/>
          </a:prstGeom>
          <a:noFill/>
          <a:ln/>
        </p:spPr>
        <p:txBody>
          <a:bodyPr wrap="none" lIns="0" tIns="0" rIns="0" bIns="0" rtlCol="0" anchor="t"/>
          <a:lstStyle/>
          <a:p>
            <a:pPr algn="l" indent="0" marL="0">
              <a:lnSpc>
                <a:spcPts val="2050"/>
              </a:lnSpc>
              <a:buNone/>
            </a:pPr>
            <a:r>
              <a:rPr lang="en-US" sz="1300" dirty="0">
                <a:solidFill>
                  <a:srgbClr val="FFE5E5"/>
                </a:solidFill>
                <a:latin typeface="DM Sans" pitchFamily="34" charset="0"/>
                <a:ea typeface="DM Sans" pitchFamily="34" charset="-122"/>
                <a:cs typeface="DM Sans" pitchFamily="34" charset="-120"/>
              </a:rPr>
              <a:t>Revealed organizational dynamics and potential areas for improvement</a:t>
            </a:r>
            <a:endParaRPr lang="en-US" sz="1300" dirty="0"/>
          </a:p>
        </p:txBody>
      </p:sp>
      <p:pic>
        <p:nvPicPr>
          <p:cNvPr id="10" name="Image 3" descr="preencoded.png">    </p:cNvPr>
          <p:cNvPicPr>
            <a:picLocks noChangeAspect="1"/>
          </p:cNvPicPr>
          <p:nvPr/>
        </p:nvPicPr>
        <p:blipFill>
          <a:blip r:embed="rId4"/>
          <a:stretch>
            <a:fillRect/>
          </a:stretch>
        </p:blipFill>
        <p:spPr>
          <a:xfrm>
            <a:off x="582692" y="3800951"/>
            <a:ext cx="832485" cy="999053"/>
          </a:xfrm>
          <a:prstGeom prst="rect">
            <a:avLst/>
          </a:prstGeom>
        </p:spPr>
      </p:pic>
      <p:sp>
        <p:nvSpPr>
          <p:cNvPr id="11" name="Text 5"/>
          <p:cNvSpPr/>
          <p:nvPr/>
        </p:nvSpPr>
        <p:spPr>
          <a:xfrm>
            <a:off x="1664851" y="3967401"/>
            <a:ext cx="2190869" cy="273844"/>
          </a:xfrm>
          <a:prstGeom prst="rect">
            <a:avLst/>
          </a:prstGeom>
          <a:noFill/>
          <a:ln/>
        </p:spPr>
        <p:txBody>
          <a:bodyPr wrap="none" lIns="0" tIns="0" rIns="0" bIns="0" rtlCol="0" anchor="t"/>
          <a:lstStyle/>
          <a:p>
            <a:pPr algn="l" indent="0" marL="0">
              <a:lnSpc>
                <a:spcPts val="2150"/>
              </a:lnSpc>
              <a:buNone/>
            </a:pPr>
            <a:r>
              <a:rPr lang="en-US" sz="1700" dirty="0">
                <a:solidFill>
                  <a:srgbClr val="FFE5E5"/>
                </a:solidFill>
                <a:latin typeface="Dela Gothic One" pitchFamily="34" charset="0"/>
                <a:ea typeface="Dela Gothic One" pitchFamily="34" charset="-122"/>
                <a:cs typeface="Dela Gothic One" pitchFamily="34" charset="-120"/>
              </a:rPr>
              <a:t>Applications</a:t>
            </a:r>
            <a:endParaRPr lang="en-US" sz="1700" dirty="0"/>
          </a:p>
        </p:txBody>
      </p:sp>
      <p:sp>
        <p:nvSpPr>
          <p:cNvPr id="12" name="Text 6"/>
          <p:cNvSpPr/>
          <p:nvPr/>
        </p:nvSpPr>
        <p:spPr>
          <a:xfrm>
            <a:off x="1664851" y="4341138"/>
            <a:ext cx="6896457" cy="266462"/>
          </a:xfrm>
          <a:prstGeom prst="rect">
            <a:avLst/>
          </a:prstGeom>
          <a:noFill/>
          <a:ln/>
        </p:spPr>
        <p:txBody>
          <a:bodyPr wrap="none" lIns="0" tIns="0" rIns="0" bIns="0" rtlCol="0" anchor="t"/>
          <a:lstStyle/>
          <a:p>
            <a:pPr algn="l" indent="0" marL="0">
              <a:lnSpc>
                <a:spcPts val="2050"/>
              </a:lnSpc>
              <a:buNone/>
            </a:pPr>
            <a:r>
              <a:rPr lang="en-US" sz="1300" dirty="0">
                <a:solidFill>
                  <a:srgbClr val="FFE5E5"/>
                </a:solidFill>
                <a:latin typeface="DM Sans" pitchFamily="34" charset="0"/>
                <a:ea typeface="DM Sans" pitchFamily="34" charset="-122"/>
                <a:cs typeface="DM Sans" pitchFamily="34" charset="-120"/>
              </a:rPr>
              <a:t>Practical implementations for workforce planning and policy development</a:t>
            </a:r>
            <a:endParaRPr lang="en-US" sz="1300" dirty="0"/>
          </a:p>
        </p:txBody>
      </p:sp>
      <p:pic>
        <p:nvPicPr>
          <p:cNvPr id="13" name="Image 4" descr="preencoded.png">    </p:cNvPr>
          <p:cNvPicPr>
            <a:picLocks noChangeAspect="1"/>
          </p:cNvPicPr>
          <p:nvPr/>
        </p:nvPicPr>
        <p:blipFill>
          <a:blip r:embed="rId5"/>
          <a:stretch>
            <a:fillRect/>
          </a:stretch>
        </p:blipFill>
        <p:spPr>
          <a:xfrm>
            <a:off x="582692" y="4800005"/>
            <a:ext cx="832485" cy="999053"/>
          </a:xfrm>
          <a:prstGeom prst="rect">
            <a:avLst/>
          </a:prstGeom>
        </p:spPr>
      </p:pic>
      <p:sp>
        <p:nvSpPr>
          <p:cNvPr id="14" name="Text 7"/>
          <p:cNvSpPr/>
          <p:nvPr/>
        </p:nvSpPr>
        <p:spPr>
          <a:xfrm>
            <a:off x="1664851" y="4966454"/>
            <a:ext cx="2190869" cy="273844"/>
          </a:xfrm>
          <a:prstGeom prst="rect">
            <a:avLst/>
          </a:prstGeom>
          <a:noFill/>
          <a:ln/>
        </p:spPr>
        <p:txBody>
          <a:bodyPr wrap="none" lIns="0" tIns="0" rIns="0" bIns="0" rtlCol="0" anchor="t"/>
          <a:lstStyle/>
          <a:p>
            <a:pPr algn="l" indent="0" marL="0">
              <a:lnSpc>
                <a:spcPts val="2150"/>
              </a:lnSpc>
              <a:buNone/>
            </a:pPr>
            <a:r>
              <a:rPr lang="en-US" sz="1700" dirty="0">
                <a:solidFill>
                  <a:srgbClr val="FFE5E5"/>
                </a:solidFill>
                <a:latin typeface="Dela Gothic One" pitchFamily="34" charset="0"/>
                <a:ea typeface="Dela Gothic One" pitchFamily="34" charset="-122"/>
                <a:cs typeface="Dela Gothic One" pitchFamily="34" charset="-120"/>
              </a:rPr>
              <a:t>Next Steps</a:t>
            </a:r>
            <a:endParaRPr lang="en-US" sz="1700" dirty="0"/>
          </a:p>
        </p:txBody>
      </p:sp>
      <p:sp>
        <p:nvSpPr>
          <p:cNvPr id="15" name="Text 8"/>
          <p:cNvSpPr/>
          <p:nvPr/>
        </p:nvSpPr>
        <p:spPr>
          <a:xfrm>
            <a:off x="1664851" y="5340191"/>
            <a:ext cx="6896457" cy="266462"/>
          </a:xfrm>
          <a:prstGeom prst="rect">
            <a:avLst/>
          </a:prstGeom>
          <a:noFill/>
          <a:ln/>
        </p:spPr>
        <p:txBody>
          <a:bodyPr wrap="none" lIns="0" tIns="0" rIns="0" bIns="0" rtlCol="0" anchor="t"/>
          <a:lstStyle/>
          <a:p>
            <a:pPr algn="l" indent="0" marL="0">
              <a:lnSpc>
                <a:spcPts val="2050"/>
              </a:lnSpc>
              <a:buNone/>
            </a:pPr>
            <a:r>
              <a:rPr lang="en-US" sz="1300" dirty="0">
                <a:solidFill>
                  <a:srgbClr val="FFE5E5"/>
                </a:solidFill>
                <a:latin typeface="DM Sans" pitchFamily="34" charset="0"/>
                <a:ea typeface="DM Sans" pitchFamily="34" charset="-122"/>
                <a:cs typeface="DM Sans" pitchFamily="34" charset="-120"/>
              </a:rPr>
              <a:t>Recommendations for continued analysis and organizational action</a:t>
            </a:r>
            <a:endParaRPr lang="en-US" sz="1300" dirty="0"/>
          </a:p>
        </p:txBody>
      </p:sp>
      <p:sp>
        <p:nvSpPr>
          <p:cNvPr id="16" name="Text 9"/>
          <p:cNvSpPr/>
          <p:nvPr/>
        </p:nvSpPr>
        <p:spPr>
          <a:xfrm>
            <a:off x="582692" y="5986343"/>
            <a:ext cx="7978616" cy="799386"/>
          </a:xfrm>
          <a:prstGeom prst="rect">
            <a:avLst/>
          </a:prstGeom>
          <a:noFill/>
          <a:ln/>
        </p:spPr>
        <p:txBody>
          <a:bodyPr wrap="square" lIns="0" tIns="0" rIns="0" bIns="0" rtlCol="0" anchor="t"/>
          <a:lstStyle/>
          <a:p>
            <a:pPr algn="l" indent="0" marL="0">
              <a:lnSpc>
                <a:spcPts val="2050"/>
              </a:lnSpc>
              <a:buNone/>
            </a:pPr>
            <a:r>
              <a:rPr lang="en-US" sz="1300" dirty="0">
                <a:solidFill>
                  <a:srgbClr val="FFE5E5"/>
                </a:solidFill>
                <a:latin typeface="DM Sans" pitchFamily="34" charset="0"/>
                <a:ea typeface="DM Sans" pitchFamily="34" charset="-122"/>
                <a:cs typeface="DM Sans" pitchFamily="34" charset="-120"/>
              </a:rPr>
              <a:t>This comprehensive analysis of Allegheny County employee data provides valuable insights into workforce dynamics, compensation structures, and employment trends. The findings can inform strategic decision-making, policy development, and resource allocation within the organization.</a:t>
            </a:r>
            <a:endParaRPr lang="en-US" sz="1300" dirty="0"/>
          </a:p>
        </p:txBody>
      </p:sp>
      <p:sp>
        <p:nvSpPr>
          <p:cNvPr id="17" name="Text 10"/>
          <p:cNvSpPr/>
          <p:nvPr/>
        </p:nvSpPr>
        <p:spPr>
          <a:xfrm>
            <a:off x="582692" y="6973014"/>
            <a:ext cx="7978616" cy="799386"/>
          </a:xfrm>
          <a:prstGeom prst="rect">
            <a:avLst/>
          </a:prstGeom>
          <a:noFill/>
          <a:ln/>
        </p:spPr>
        <p:txBody>
          <a:bodyPr wrap="square" lIns="0" tIns="0" rIns="0" bIns="0" rtlCol="0" anchor="t"/>
          <a:lstStyle/>
          <a:p>
            <a:pPr algn="l" indent="0" marL="0">
              <a:lnSpc>
                <a:spcPts val="2050"/>
              </a:lnSpc>
              <a:buNone/>
            </a:pPr>
            <a:r>
              <a:rPr lang="en-US" sz="1300" dirty="0">
                <a:solidFill>
                  <a:srgbClr val="FFE5E5"/>
                </a:solidFill>
                <a:latin typeface="DM Sans" pitchFamily="34" charset="0"/>
                <a:ea typeface="DM Sans" pitchFamily="34" charset="-122"/>
                <a:cs typeface="DM Sans" pitchFamily="34" charset="-120"/>
              </a:rPr>
              <a:t>By leveraging these insights and pursuing the identified future research opportunities, the organization can enhance its workforce management practices, address equity concerns, and optimize its compensation strategies for improved operational efficiency and employee satisfaction.</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08196"/>
          </a:xfrm>
          <a:prstGeom prst="rect">
            <a:avLst/>
          </a:prstGeom>
        </p:spPr>
      </p:pic>
      <p:sp>
        <p:nvSpPr>
          <p:cNvPr id="3" name="Text 0"/>
          <p:cNvSpPr/>
          <p:nvPr/>
        </p:nvSpPr>
        <p:spPr>
          <a:xfrm>
            <a:off x="758309" y="3718322"/>
            <a:ext cx="11639788"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Project Overview and Methodology</a:t>
            </a:r>
            <a:endParaRPr lang="en-US" sz="4450" dirty="0"/>
          </a:p>
        </p:txBody>
      </p:sp>
      <p:sp>
        <p:nvSpPr>
          <p:cNvPr id="4" name="Shape 1"/>
          <p:cNvSpPr/>
          <p:nvPr/>
        </p:nvSpPr>
        <p:spPr>
          <a:xfrm>
            <a:off x="758309" y="4999673"/>
            <a:ext cx="487442" cy="487442"/>
          </a:xfrm>
          <a:prstGeom prst="roundRect">
            <a:avLst>
              <a:gd name="adj" fmla="val 18669"/>
            </a:avLst>
          </a:prstGeom>
          <a:solidFill>
            <a:srgbClr val="740B0B"/>
          </a:solidFill>
          <a:ln w="7620">
            <a:solidFill>
              <a:srgbClr val="8D2424"/>
            </a:solidFill>
            <a:prstDash val="solid"/>
          </a:ln>
        </p:spPr>
      </p:sp>
      <p:pic>
        <p:nvPicPr>
          <p:cNvPr id="5" name="Image 1" descr="preencoded.png">    </p:cNvPr>
          <p:cNvPicPr>
            <a:picLocks noChangeAspect="1"/>
          </p:cNvPicPr>
          <p:nvPr/>
        </p:nvPicPr>
        <p:blipFill>
          <a:blip r:embed="rId2"/>
          <a:stretch>
            <a:fillRect/>
          </a:stretch>
        </p:blipFill>
        <p:spPr>
          <a:xfrm>
            <a:off x="830997" y="5029617"/>
            <a:ext cx="342067" cy="427553"/>
          </a:xfrm>
          <a:prstGeom prst="rect">
            <a:avLst/>
          </a:prstGeom>
        </p:spPr>
      </p:pic>
      <p:sp>
        <p:nvSpPr>
          <p:cNvPr id="6" name="Text 2"/>
          <p:cNvSpPr/>
          <p:nvPr/>
        </p:nvSpPr>
        <p:spPr>
          <a:xfrm>
            <a:off x="1462326" y="4999673"/>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Dataset Source</a:t>
            </a:r>
            <a:endParaRPr lang="en-US" sz="2200" dirty="0"/>
          </a:p>
        </p:txBody>
      </p:sp>
      <p:sp>
        <p:nvSpPr>
          <p:cNvPr id="7" name="Text 3"/>
          <p:cNvSpPr/>
          <p:nvPr/>
        </p:nvSpPr>
        <p:spPr>
          <a:xfrm>
            <a:off x="1462326" y="5485805"/>
            <a:ext cx="3522821" cy="173355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Comprehensive Allegheny County employee records containing joining data (1968-2022) and termination data (2022), accessed from data.gov catalog.</a:t>
            </a:r>
            <a:endParaRPr lang="en-US" sz="1700" dirty="0"/>
          </a:p>
        </p:txBody>
      </p:sp>
      <p:sp>
        <p:nvSpPr>
          <p:cNvPr id="8" name="Shape 4"/>
          <p:cNvSpPr/>
          <p:nvPr/>
        </p:nvSpPr>
        <p:spPr>
          <a:xfrm>
            <a:off x="5201722" y="4999673"/>
            <a:ext cx="487442" cy="487442"/>
          </a:xfrm>
          <a:prstGeom prst="roundRect">
            <a:avLst>
              <a:gd name="adj" fmla="val 18669"/>
            </a:avLst>
          </a:prstGeom>
          <a:solidFill>
            <a:srgbClr val="740B0B"/>
          </a:solidFill>
          <a:ln w="7620">
            <a:solidFill>
              <a:srgbClr val="8D2424"/>
            </a:solidFill>
            <a:prstDash val="solid"/>
          </a:ln>
        </p:spPr>
      </p:sp>
      <p:pic>
        <p:nvPicPr>
          <p:cNvPr id="9" name="Image 2" descr="preencoded.png">    </p:cNvPr>
          <p:cNvPicPr>
            <a:picLocks noChangeAspect="1"/>
          </p:cNvPicPr>
          <p:nvPr/>
        </p:nvPicPr>
        <p:blipFill>
          <a:blip r:embed="rId3"/>
          <a:stretch>
            <a:fillRect/>
          </a:stretch>
        </p:blipFill>
        <p:spPr>
          <a:xfrm>
            <a:off x="5274409" y="5029617"/>
            <a:ext cx="342067" cy="427553"/>
          </a:xfrm>
          <a:prstGeom prst="rect">
            <a:avLst/>
          </a:prstGeom>
        </p:spPr>
      </p:pic>
      <p:sp>
        <p:nvSpPr>
          <p:cNvPr id="10" name="Text 5"/>
          <p:cNvSpPr/>
          <p:nvPr/>
        </p:nvSpPr>
        <p:spPr>
          <a:xfrm>
            <a:off x="5905738" y="4999673"/>
            <a:ext cx="3392805"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Data Preprocessing</a:t>
            </a:r>
            <a:endParaRPr lang="en-US" sz="2200" dirty="0"/>
          </a:p>
        </p:txBody>
      </p:sp>
      <p:sp>
        <p:nvSpPr>
          <p:cNvPr id="11" name="Text 6"/>
          <p:cNvSpPr/>
          <p:nvPr/>
        </p:nvSpPr>
        <p:spPr>
          <a:xfrm>
            <a:off x="5905738" y="5485805"/>
            <a:ext cx="3522821" cy="138684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Thorough cleaning, handling of missing values, date format standardization, and validation against source data.</a:t>
            </a:r>
            <a:endParaRPr lang="en-US" sz="1700" dirty="0"/>
          </a:p>
        </p:txBody>
      </p:sp>
      <p:sp>
        <p:nvSpPr>
          <p:cNvPr id="12" name="Shape 7"/>
          <p:cNvSpPr/>
          <p:nvPr/>
        </p:nvSpPr>
        <p:spPr>
          <a:xfrm>
            <a:off x="9645134" y="4999673"/>
            <a:ext cx="487442" cy="487442"/>
          </a:xfrm>
          <a:prstGeom prst="roundRect">
            <a:avLst>
              <a:gd name="adj" fmla="val 18669"/>
            </a:avLst>
          </a:prstGeom>
          <a:solidFill>
            <a:srgbClr val="740B0B"/>
          </a:solidFill>
          <a:ln w="7620">
            <a:solidFill>
              <a:srgbClr val="8D2424"/>
            </a:solidFill>
            <a:prstDash val="solid"/>
          </a:ln>
        </p:spPr>
      </p:sp>
      <p:pic>
        <p:nvPicPr>
          <p:cNvPr id="13" name="Image 3" descr="preencoded.png">    </p:cNvPr>
          <p:cNvPicPr>
            <a:picLocks noChangeAspect="1"/>
          </p:cNvPicPr>
          <p:nvPr/>
        </p:nvPicPr>
        <p:blipFill>
          <a:blip r:embed="rId4"/>
          <a:stretch>
            <a:fillRect/>
          </a:stretch>
        </p:blipFill>
        <p:spPr>
          <a:xfrm>
            <a:off x="9717822" y="5029617"/>
            <a:ext cx="342067" cy="427553"/>
          </a:xfrm>
          <a:prstGeom prst="rect">
            <a:avLst/>
          </a:prstGeom>
        </p:spPr>
      </p:pic>
      <p:sp>
        <p:nvSpPr>
          <p:cNvPr id="14" name="Text 8"/>
          <p:cNvSpPr/>
          <p:nvPr/>
        </p:nvSpPr>
        <p:spPr>
          <a:xfrm>
            <a:off x="10349151" y="4999673"/>
            <a:ext cx="3191351"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Analysis Approach</a:t>
            </a:r>
            <a:endParaRPr lang="en-US" sz="2200" dirty="0"/>
          </a:p>
        </p:txBody>
      </p:sp>
      <p:sp>
        <p:nvSpPr>
          <p:cNvPr id="15" name="Text 9"/>
          <p:cNvSpPr/>
          <p:nvPr/>
        </p:nvSpPr>
        <p:spPr>
          <a:xfrm>
            <a:off x="10349151" y="5485805"/>
            <a:ext cx="3522821" cy="138684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Statistical examination of monthly patterns, identification of peak periods, and visualization of workforce trends.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604004"/>
            <a:ext cx="7627382" cy="1425416"/>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Employment Trend Analysis</a:t>
            </a:r>
            <a:endParaRPr lang="en-US" sz="4450" dirty="0"/>
          </a:p>
        </p:txBody>
      </p:sp>
      <p:sp>
        <p:nvSpPr>
          <p:cNvPr id="4" name="Shape 1"/>
          <p:cNvSpPr/>
          <p:nvPr/>
        </p:nvSpPr>
        <p:spPr>
          <a:xfrm>
            <a:off x="6488430" y="2354342"/>
            <a:ext cx="30480" cy="5271254"/>
          </a:xfrm>
          <a:prstGeom prst="roundRect">
            <a:avLst>
              <a:gd name="adj" fmla="val 298550"/>
            </a:avLst>
          </a:prstGeom>
          <a:solidFill>
            <a:srgbClr val="8D2424"/>
          </a:solidFill>
          <a:ln/>
        </p:spPr>
      </p:sp>
      <p:sp>
        <p:nvSpPr>
          <p:cNvPr id="5" name="Shape 2"/>
          <p:cNvSpPr/>
          <p:nvPr/>
        </p:nvSpPr>
        <p:spPr>
          <a:xfrm>
            <a:off x="6701671" y="2826544"/>
            <a:ext cx="649962" cy="30480"/>
          </a:xfrm>
          <a:prstGeom prst="roundRect">
            <a:avLst>
              <a:gd name="adj" fmla="val 298550"/>
            </a:avLst>
          </a:prstGeom>
          <a:solidFill>
            <a:srgbClr val="8D2424"/>
          </a:solidFill>
          <a:ln/>
        </p:spPr>
      </p:sp>
      <p:sp>
        <p:nvSpPr>
          <p:cNvPr id="6" name="Shape 3"/>
          <p:cNvSpPr/>
          <p:nvPr/>
        </p:nvSpPr>
        <p:spPr>
          <a:xfrm>
            <a:off x="6244709" y="2598063"/>
            <a:ext cx="487442" cy="487442"/>
          </a:xfrm>
          <a:prstGeom prst="roundRect">
            <a:avLst>
              <a:gd name="adj" fmla="val 18669"/>
            </a:avLst>
          </a:prstGeom>
          <a:solidFill>
            <a:srgbClr val="740B0B"/>
          </a:solidFill>
          <a:ln w="7620">
            <a:solidFill>
              <a:srgbClr val="8D2424"/>
            </a:solidFill>
            <a:prstDash val="solid"/>
          </a:ln>
        </p:spPr>
      </p:sp>
      <p:pic>
        <p:nvPicPr>
          <p:cNvPr id="7" name="Image 1" descr="preencoded.png">    </p:cNvPr>
          <p:cNvPicPr>
            <a:picLocks noChangeAspect="1"/>
          </p:cNvPicPr>
          <p:nvPr/>
        </p:nvPicPr>
        <p:blipFill>
          <a:blip r:embed="rId2"/>
          <a:stretch>
            <a:fillRect/>
          </a:stretch>
        </p:blipFill>
        <p:spPr>
          <a:xfrm>
            <a:off x="6317397" y="2628007"/>
            <a:ext cx="342067" cy="427553"/>
          </a:xfrm>
          <a:prstGeom prst="rect">
            <a:avLst/>
          </a:prstGeom>
        </p:spPr>
      </p:pic>
      <p:sp>
        <p:nvSpPr>
          <p:cNvPr id="8" name="Text 4"/>
          <p:cNvSpPr/>
          <p:nvPr/>
        </p:nvSpPr>
        <p:spPr>
          <a:xfrm>
            <a:off x="7571661" y="2570917"/>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Hiring Patterns</a:t>
            </a:r>
            <a:endParaRPr lang="en-US" sz="2200" dirty="0"/>
          </a:p>
        </p:txBody>
      </p:sp>
      <p:sp>
        <p:nvSpPr>
          <p:cNvPr id="9" name="Text 5"/>
          <p:cNvSpPr/>
          <p:nvPr/>
        </p:nvSpPr>
        <p:spPr>
          <a:xfrm>
            <a:off x="7571661" y="3057049"/>
            <a:ext cx="6300430"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Increasing trend in employee hires during organizational expansion periods, with notable peaks in specific years.</a:t>
            </a:r>
            <a:endParaRPr lang="en-US" sz="1700" dirty="0"/>
          </a:p>
        </p:txBody>
      </p:sp>
      <p:sp>
        <p:nvSpPr>
          <p:cNvPr id="10" name="Shape 6"/>
          <p:cNvSpPr/>
          <p:nvPr/>
        </p:nvSpPr>
        <p:spPr>
          <a:xfrm>
            <a:off x="6701671" y="4655820"/>
            <a:ext cx="649962" cy="30480"/>
          </a:xfrm>
          <a:prstGeom prst="roundRect">
            <a:avLst>
              <a:gd name="adj" fmla="val 298550"/>
            </a:avLst>
          </a:prstGeom>
          <a:solidFill>
            <a:srgbClr val="8D2424"/>
          </a:solidFill>
          <a:ln/>
        </p:spPr>
      </p:sp>
      <p:sp>
        <p:nvSpPr>
          <p:cNvPr id="11" name="Shape 7"/>
          <p:cNvSpPr/>
          <p:nvPr/>
        </p:nvSpPr>
        <p:spPr>
          <a:xfrm>
            <a:off x="6244709" y="4427339"/>
            <a:ext cx="487442" cy="487442"/>
          </a:xfrm>
          <a:prstGeom prst="roundRect">
            <a:avLst>
              <a:gd name="adj" fmla="val 18669"/>
            </a:avLst>
          </a:prstGeom>
          <a:solidFill>
            <a:srgbClr val="740B0B"/>
          </a:solidFill>
          <a:ln w="7620">
            <a:solidFill>
              <a:srgbClr val="8D2424"/>
            </a:solidFill>
            <a:prstDash val="solid"/>
          </a:ln>
        </p:spPr>
      </p:sp>
      <p:pic>
        <p:nvPicPr>
          <p:cNvPr id="12" name="Image 2" descr="preencoded.png">    </p:cNvPr>
          <p:cNvPicPr>
            <a:picLocks noChangeAspect="1"/>
          </p:cNvPicPr>
          <p:nvPr/>
        </p:nvPicPr>
        <p:blipFill>
          <a:blip r:embed="rId3"/>
          <a:stretch>
            <a:fillRect/>
          </a:stretch>
        </p:blipFill>
        <p:spPr>
          <a:xfrm>
            <a:off x="6317397" y="4457283"/>
            <a:ext cx="342067" cy="427553"/>
          </a:xfrm>
          <a:prstGeom prst="rect">
            <a:avLst/>
          </a:prstGeom>
        </p:spPr>
      </p:pic>
      <p:sp>
        <p:nvSpPr>
          <p:cNvPr id="13" name="Text 8"/>
          <p:cNvSpPr/>
          <p:nvPr/>
        </p:nvSpPr>
        <p:spPr>
          <a:xfrm>
            <a:off x="7571661" y="4400193"/>
            <a:ext cx="3367445"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Termination Trends</a:t>
            </a:r>
            <a:endParaRPr lang="en-US" sz="2200" dirty="0"/>
          </a:p>
        </p:txBody>
      </p:sp>
      <p:sp>
        <p:nvSpPr>
          <p:cNvPr id="14" name="Text 9"/>
          <p:cNvSpPr/>
          <p:nvPr/>
        </p:nvSpPr>
        <p:spPr>
          <a:xfrm>
            <a:off x="7571661" y="4886325"/>
            <a:ext cx="6300430"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Spikes in terminations corresponding to organizational restructuring and economic conditions.</a:t>
            </a:r>
            <a:endParaRPr lang="en-US" sz="1700" dirty="0"/>
          </a:p>
        </p:txBody>
      </p:sp>
      <p:sp>
        <p:nvSpPr>
          <p:cNvPr id="15" name="Shape 10"/>
          <p:cNvSpPr/>
          <p:nvPr/>
        </p:nvSpPr>
        <p:spPr>
          <a:xfrm>
            <a:off x="6701671" y="6485096"/>
            <a:ext cx="649962" cy="30480"/>
          </a:xfrm>
          <a:prstGeom prst="roundRect">
            <a:avLst>
              <a:gd name="adj" fmla="val 298550"/>
            </a:avLst>
          </a:prstGeom>
          <a:solidFill>
            <a:srgbClr val="8D2424"/>
          </a:solidFill>
          <a:ln/>
        </p:spPr>
      </p:sp>
      <p:sp>
        <p:nvSpPr>
          <p:cNvPr id="16" name="Shape 11"/>
          <p:cNvSpPr/>
          <p:nvPr/>
        </p:nvSpPr>
        <p:spPr>
          <a:xfrm>
            <a:off x="6244709" y="6256615"/>
            <a:ext cx="487442" cy="487442"/>
          </a:xfrm>
          <a:prstGeom prst="roundRect">
            <a:avLst>
              <a:gd name="adj" fmla="val 18669"/>
            </a:avLst>
          </a:prstGeom>
          <a:solidFill>
            <a:srgbClr val="740B0B"/>
          </a:solidFill>
          <a:ln w="7620">
            <a:solidFill>
              <a:srgbClr val="8D2424"/>
            </a:solidFill>
            <a:prstDash val="solid"/>
          </a:ln>
        </p:spPr>
      </p:sp>
      <p:pic>
        <p:nvPicPr>
          <p:cNvPr id="17" name="Image 3" descr="preencoded.png">    </p:cNvPr>
          <p:cNvPicPr>
            <a:picLocks noChangeAspect="1"/>
          </p:cNvPicPr>
          <p:nvPr/>
        </p:nvPicPr>
        <p:blipFill>
          <a:blip r:embed="rId4"/>
          <a:stretch>
            <a:fillRect/>
          </a:stretch>
        </p:blipFill>
        <p:spPr>
          <a:xfrm>
            <a:off x="6317397" y="6286560"/>
            <a:ext cx="342067" cy="427553"/>
          </a:xfrm>
          <a:prstGeom prst="rect">
            <a:avLst/>
          </a:prstGeom>
        </p:spPr>
      </p:pic>
      <p:sp>
        <p:nvSpPr>
          <p:cNvPr id="18" name="Text 12"/>
          <p:cNvSpPr/>
          <p:nvPr/>
        </p:nvSpPr>
        <p:spPr>
          <a:xfrm>
            <a:off x="7571661" y="6229469"/>
            <a:ext cx="3174444"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Monthly Variations</a:t>
            </a:r>
            <a:endParaRPr lang="en-US" sz="2200" dirty="0"/>
          </a:p>
        </p:txBody>
      </p:sp>
      <p:sp>
        <p:nvSpPr>
          <p:cNvPr id="19" name="Text 13"/>
          <p:cNvSpPr/>
          <p:nvPr/>
        </p:nvSpPr>
        <p:spPr>
          <a:xfrm>
            <a:off x="7571661" y="6715601"/>
            <a:ext cx="6300430"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Distinct patterns in workforce changes throughout the year, revealing organizational dynamics.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1246942"/>
            <a:ext cx="10924342"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Employee Performance Insights</a:t>
            </a:r>
            <a:endParaRPr lang="en-US" sz="4450" dirty="0"/>
          </a:p>
        </p:txBody>
      </p:sp>
      <p:sp>
        <p:nvSpPr>
          <p:cNvPr id="3" name="Text 1"/>
          <p:cNvSpPr/>
          <p:nvPr/>
        </p:nvSpPr>
        <p:spPr>
          <a:xfrm>
            <a:off x="1844635" y="2695932"/>
            <a:ext cx="2850713" cy="356235"/>
          </a:xfrm>
          <a:prstGeom prst="rect">
            <a:avLst/>
          </a:prstGeom>
          <a:noFill/>
          <a:ln/>
        </p:spPr>
        <p:txBody>
          <a:bodyPr wrap="none" lIns="0" tIns="0" rIns="0" bIns="0" rtlCol="0" anchor="t"/>
          <a:lstStyle/>
          <a:p>
            <a:pPr algn="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Overtime Pay</a:t>
            </a:r>
            <a:endParaRPr lang="en-US" sz="2200" dirty="0"/>
          </a:p>
        </p:txBody>
      </p:sp>
      <p:sp>
        <p:nvSpPr>
          <p:cNvPr id="4" name="Text 2"/>
          <p:cNvSpPr/>
          <p:nvPr/>
        </p:nvSpPr>
        <p:spPr>
          <a:xfrm>
            <a:off x="758309" y="3182064"/>
            <a:ext cx="3937040" cy="1040130"/>
          </a:xfrm>
          <a:prstGeom prst="rect">
            <a:avLst/>
          </a:prstGeom>
          <a:noFill/>
          <a:ln/>
        </p:spPr>
        <p:txBody>
          <a:bodyPr wrap="square" lIns="0" tIns="0" rIns="0" bIns="0" rtlCol="0" anchor="t"/>
          <a:lstStyle/>
          <a:p>
            <a:pPr algn="r" indent="0" marL="0">
              <a:lnSpc>
                <a:spcPts val="2700"/>
              </a:lnSpc>
              <a:buNone/>
            </a:pPr>
            <a:r>
              <a:rPr lang="en-US" sz="1700" dirty="0">
                <a:solidFill>
                  <a:srgbClr val="FFE5E5"/>
                </a:solidFill>
                <a:latin typeface="DM Sans" pitchFamily="34" charset="0"/>
                <a:ea typeface="DM Sans" pitchFamily="34" charset="-122"/>
                <a:cs typeface="DM Sans" pitchFamily="34" charset="-120"/>
              </a:rPr>
              <a:t>Significant overtime concentrated in high-demand roles, indicating critical operational contributions.</a:t>
            </a:r>
            <a:endParaRPr lang="en-US" sz="1700" dirty="0"/>
          </a:p>
        </p:txBody>
      </p:sp>
      <p:pic>
        <p:nvPicPr>
          <p:cNvPr id="5" name="Image 0" descr="preencoded.png">    </p:cNvPr>
          <p:cNvPicPr>
            <a:picLocks noChangeAspect="1"/>
          </p:cNvPicPr>
          <p:nvPr/>
        </p:nvPicPr>
        <p:blipFill>
          <a:blip r:embed="rId1"/>
          <a:stretch>
            <a:fillRect/>
          </a:stretch>
        </p:blipFill>
        <p:spPr>
          <a:xfrm>
            <a:off x="5020270" y="2392918"/>
            <a:ext cx="4589740" cy="4589740"/>
          </a:xfrm>
          <a:prstGeom prst="rect">
            <a:avLst/>
          </a:prstGeom>
        </p:spPr>
      </p:pic>
      <p:pic>
        <p:nvPicPr>
          <p:cNvPr id="6" name="Image 1" descr="preencoded.png">    </p:cNvPr>
          <p:cNvPicPr>
            <a:picLocks noChangeAspect="1"/>
          </p:cNvPicPr>
          <p:nvPr/>
        </p:nvPicPr>
        <p:blipFill>
          <a:blip r:embed="rId2"/>
          <a:stretch>
            <a:fillRect/>
          </a:stretch>
        </p:blipFill>
        <p:spPr>
          <a:xfrm>
            <a:off x="6017121" y="3349288"/>
            <a:ext cx="324088" cy="405170"/>
          </a:xfrm>
          <a:prstGeom prst="rect">
            <a:avLst/>
          </a:prstGeom>
        </p:spPr>
      </p:pic>
      <p:sp>
        <p:nvSpPr>
          <p:cNvPr id="7" name="Text 3"/>
          <p:cNvSpPr/>
          <p:nvPr/>
        </p:nvSpPr>
        <p:spPr>
          <a:xfrm>
            <a:off x="9934932" y="2695932"/>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Incentive Pay</a:t>
            </a:r>
            <a:endParaRPr lang="en-US" sz="2200" dirty="0"/>
          </a:p>
        </p:txBody>
      </p:sp>
      <p:sp>
        <p:nvSpPr>
          <p:cNvPr id="8" name="Text 4"/>
          <p:cNvSpPr/>
          <p:nvPr/>
        </p:nvSpPr>
        <p:spPr>
          <a:xfrm>
            <a:off x="9934932" y="3182064"/>
            <a:ext cx="3937159"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Performance-based compensation highlighting exceptional employee contributions.</a:t>
            </a:r>
            <a:endParaRPr lang="en-US" sz="1700" dirty="0"/>
          </a:p>
        </p:txBody>
      </p:sp>
      <p:pic>
        <p:nvPicPr>
          <p:cNvPr id="9" name="Image 2" descr="preencoded.png">    </p:cNvPr>
          <p:cNvPicPr>
            <a:picLocks noChangeAspect="1"/>
          </p:cNvPicPr>
          <p:nvPr/>
        </p:nvPicPr>
        <p:blipFill>
          <a:blip r:embed="rId3"/>
          <a:stretch>
            <a:fillRect/>
          </a:stretch>
        </p:blipFill>
        <p:spPr>
          <a:xfrm>
            <a:off x="5020270" y="2392918"/>
            <a:ext cx="4589740" cy="4589740"/>
          </a:xfrm>
          <a:prstGeom prst="rect">
            <a:avLst/>
          </a:prstGeom>
        </p:spPr>
      </p:pic>
      <p:pic>
        <p:nvPicPr>
          <p:cNvPr id="10" name="Image 3" descr="preencoded.png">    </p:cNvPr>
          <p:cNvPicPr>
            <a:picLocks noChangeAspect="1"/>
          </p:cNvPicPr>
          <p:nvPr/>
        </p:nvPicPr>
        <p:blipFill>
          <a:blip r:embed="rId4"/>
          <a:stretch>
            <a:fillRect/>
          </a:stretch>
        </p:blipFill>
        <p:spPr>
          <a:xfrm>
            <a:off x="8288834" y="3349288"/>
            <a:ext cx="324088" cy="405170"/>
          </a:xfrm>
          <a:prstGeom prst="rect">
            <a:avLst/>
          </a:prstGeom>
        </p:spPr>
      </p:pic>
      <p:sp>
        <p:nvSpPr>
          <p:cNvPr id="11" name="Text 5"/>
          <p:cNvSpPr/>
          <p:nvPr/>
        </p:nvSpPr>
        <p:spPr>
          <a:xfrm>
            <a:off x="9934932" y="5153263"/>
            <a:ext cx="2959298"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Top Departments</a:t>
            </a:r>
            <a:endParaRPr lang="en-US" sz="2200" dirty="0"/>
          </a:p>
        </p:txBody>
      </p:sp>
      <p:sp>
        <p:nvSpPr>
          <p:cNvPr id="12" name="Text 6"/>
          <p:cNvSpPr/>
          <p:nvPr/>
        </p:nvSpPr>
        <p:spPr>
          <a:xfrm>
            <a:off x="9934932" y="5639395"/>
            <a:ext cx="3937159"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Leading departments in total compensation, reflecting organizational priorities.</a:t>
            </a:r>
            <a:endParaRPr lang="en-US" sz="1700" dirty="0"/>
          </a:p>
        </p:txBody>
      </p:sp>
      <p:pic>
        <p:nvPicPr>
          <p:cNvPr id="13" name="Image 4" descr="preencoded.png">    </p:cNvPr>
          <p:cNvPicPr>
            <a:picLocks noChangeAspect="1"/>
          </p:cNvPicPr>
          <p:nvPr/>
        </p:nvPicPr>
        <p:blipFill>
          <a:blip r:embed="rId5"/>
          <a:stretch>
            <a:fillRect/>
          </a:stretch>
        </p:blipFill>
        <p:spPr>
          <a:xfrm>
            <a:off x="5020270" y="2392918"/>
            <a:ext cx="4589740" cy="4589740"/>
          </a:xfrm>
          <a:prstGeom prst="rect">
            <a:avLst/>
          </a:prstGeom>
        </p:spPr>
      </p:pic>
      <p:pic>
        <p:nvPicPr>
          <p:cNvPr id="14" name="Image 5" descr="preencoded.png">    </p:cNvPr>
          <p:cNvPicPr>
            <a:picLocks noChangeAspect="1"/>
          </p:cNvPicPr>
          <p:nvPr/>
        </p:nvPicPr>
        <p:blipFill>
          <a:blip r:embed="rId6"/>
          <a:stretch>
            <a:fillRect/>
          </a:stretch>
        </p:blipFill>
        <p:spPr>
          <a:xfrm>
            <a:off x="8288834" y="5621000"/>
            <a:ext cx="324088" cy="405170"/>
          </a:xfrm>
          <a:prstGeom prst="rect">
            <a:avLst/>
          </a:prstGeom>
        </p:spPr>
      </p:pic>
      <p:sp>
        <p:nvSpPr>
          <p:cNvPr id="15" name="Text 7"/>
          <p:cNvSpPr/>
          <p:nvPr/>
        </p:nvSpPr>
        <p:spPr>
          <a:xfrm>
            <a:off x="1844635" y="5153263"/>
            <a:ext cx="2850713" cy="356235"/>
          </a:xfrm>
          <a:prstGeom prst="rect">
            <a:avLst/>
          </a:prstGeom>
          <a:noFill/>
          <a:ln/>
        </p:spPr>
        <p:txBody>
          <a:bodyPr wrap="none" lIns="0" tIns="0" rIns="0" bIns="0" rtlCol="0" anchor="t"/>
          <a:lstStyle/>
          <a:p>
            <a:pPr algn="r"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Growth Patterns</a:t>
            </a:r>
            <a:endParaRPr lang="en-US" sz="2200" dirty="0"/>
          </a:p>
        </p:txBody>
      </p:sp>
      <p:sp>
        <p:nvSpPr>
          <p:cNvPr id="16" name="Text 8"/>
          <p:cNvSpPr/>
          <p:nvPr/>
        </p:nvSpPr>
        <p:spPr>
          <a:xfrm>
            <a:off x="758309" y="5639395"/>
            <a:ext cx="3937040" cy="1040130"/>
          </a:xfrm>
          <a:prstGeom prst="rect">
            <a:avLst/>
          </a:prstGeom>
          <a:noFill/>
          <a:ln/>
        </p:spPr>
        <p:txBody>
          <a:bodyPr wrap="square" lIns="0" tIns="0" rIns="0" bIns="0" rtlCol="0" anchor="t"/>
          <a:lstStyle/>
          <a:p>
            <a:pPr algn="r" indent="0" marL="0">
              <a:lnSpc>
                <a:spcPts val="2700"/>
              </a:lnSpc>
              <a:buNone/>
            </a:pPr>
            <a:r>
              <a:rPr lang="en-US" sz="1700" dirty="0">
                <a:solidFill>
                  <a:srgbClr val="FFE5E5"/>
                </a:solidFill>
                <a:latin typeface="DM Sans" pitchFamily="34" charset="0"/>
                <a:ea typeface="DM Sans" pitchFamily="34" charset="-122"/>
                <a:cs typeface="DM Sans" pitchFamily="34" charset="-120"/>
              </a:rPr>
              <a:t>Performance trends showing departmental expansion and contraction.</a:t>
            </a:r>
            <a:endParaRPr lang="en-US" sz="1700" dirty="0"/>
          </a:p>
        </p:txBody>
      </p:sp>
      <p:pic>
        <p:nvPicPr>
          <p:cNvPr id="17" name="Image 6" descr="preencoded.png">    </p:cNvPr>
          <p:cNvPicPr>
            <a:picLocks noChangeAspect="1"/>
          </p:cNvPicPr>
          <p:nvPr/>
        </p:nvPicPr>
        <p:blipFill>
          <a:blip r:embed="rId7"/>
          <a:stretch>
            <a:fillRect/>
          </a:stretch>
        </p:blipFill>
        <p:spPr>
          <a:xfrm>
            <a:off x="5020270" y="2392918"/>
            <a:ext cx="4589740" cy="4589740"/>
          </a:xfrm>
          <a:prstGeom prst="rect">
            <a:avLst/>
          </a:prstGeom>
        </p:spPr>
      </p:pic>
      <p:pic>
        <p:nvPicPr>
          <p:cNvPr id="18" name="Image 7" descr="preencoded.png">    </p:cNvPr>
          <p:cNvPicPr>
            <a:picLocks noChangeAspect="1"/>
          </p:cNvPicPr>
          <p:nvPr/>
        </p:nvPicPr>
        <p:blipFill>
          <a:blip r:embed="rId8"/>
          <a:stretch>
            <a:fillRect/>
          </a:stretch>
        </p:blipFill>
        <p:spPr>
          <a:xfrm>
            <a:off x="6017121" y="5621000"/>
            <a:ext cx="324088" cy="4051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161574"/>
            <a:ext cx="6004560"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Job Role Analysis</a:t>
            </a:r>
            <a:endParaRPr lang="en-US" sz="4450" dirty="0"/>
          </a:p>
        </p:txBody>
      </p:sp>
      <p:sp>
        <p:nvSpPr>
          <p:cNvPr id="4" name="Shape 1"/>
          <p:cNvSpPr/>
          <p:nvPr/>
        </p:nvSpPr>
        <p:spPr>
          <a:xfrm>
            <a:off x="6244709" y="2199203"/>
            <a:ext cx="3705463" cy="3024307"/>
          </a:xfrm>
          <a:prstGeom prst="roundRect">
            <a:avLst>
              <a:gd name="adj" fmla="val 3009"/>
            </a:avLst>
          </a:prstGeom>
          <a:solidFill>
            <a:srgbClr val="740B0B"/>
          </a:solidFill>
          <a:ln w="7620">
            <a:solidFill>
              <a:srgbClr val="8D2424"/>
            </a:solidFill>
            <a:prstDash val="solid"/>
          </a:ln>
        </p:spPr>
      </p:sp>
      <p:sp>
        <p:nvSpPr>
          <p:cNvPr id="5" name="Text 2"/>
          <p:cNvSpPr/>
          <p:nvPr/>
        </p:nvSpPr>
        <p:spPr>
          <a:xfrm>
            <a:off x="6468904" y="2423398"/>
            <a:ext cx="3257074" cy="712470"/>
          </a:xfrm>
          <a:prstGeom prst="rect">
            <a:avLst/>
          </a:prstGeom>
          <a:noFill/>
          <a:ln/>
        </p:spPr>
        <p:txBody>
          <a:bodyPr wrap="squar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Highest-Paying Roles</a:t>
            </a:r>
            <a:endParaRPr lang="en-US" sz="2200" dirty="0"/>
          </a:p>
        </p:txBody>
      </p:sp>
      <p:sp>
        <p:nvSpPr>
          <p:cNvPr id="6" name="Text 3"/>
          <p:cNvSpPr/>
          <p:nvPr/>
        </p:nvSpPr>
        <p:spPr>
          <a:xfrm>
            <a:off x="6468904" y="3265765"/>
            <a:ext cx="3257074" cy="173355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Managerial and technical positions command top salaries, reflecting specialized expertise requirements and strategic importance.</a:t>
            </a:r>
            <a:endParaRPr lang="en-US" sz="1700" dirty="0"/>
          </a:p>
        </p:txBody>
      </p:sp>
      <p:sp>
        <p:nvSpPr>
          <p:cNvPr id="7" name="Shape 4"/>
          <p:cNvSpPr/>
          <p:nvPr/>
        </p:nvSpPr>
        <p:spPr>
          <a:xfrm>
            <a:off x="10166747" y="2199203"/>
            <a:ext cx="3705463" cy="3024307"/>
          </a:xfrm>
          <a:prstGeom prst="roundRect">
            <a:avLst>
              <a:gd name="adj" fmla="val 3009"/>
            </a:avLst>
          </a:prstGeom>
          <a:solidFill>
            <a:srgbClr val="740B0B"/>
          </a:solidFill>
          <a:ln w="7620">
            <a:solidFill>
              <a:srgbClr val="8D2424"/>
            </a:solidFill>
            <a:prstDash val="solid"/>
          </a:ln>
        </p:spPr>
      </p:sp>
      <p:sp>
        <p:nvSpPr>
          <p:cNvPr id="8" name="Text 5"/>
          <p:cNvSpPr/>
          <p:nvPr/>
        </p:nvSpPr>
        <p:spPr>
          <a:xfrm>
            <a:off x="10390942" y="2423398"/>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Role Distribution</a:t>
            </a:r>
            <a:endParaRPr lang="en-US" sz="2200" dirty="0"/>
          </a:p>
        </p:txBody>
      </p:sp>
      <p:sp>
        <p:nvSpPr>
          <p:cNvPr id="9" name="Text 6"/>
          <p:cNvSpPr/>
          <p:nvPr/>
        </p:nvSpPr>
        <p:spPr>
          <a:xfrm>
            <a:off x="10390942" y="2909530"/>
            <a:ext cx="3257074" cy="138684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Analysis of employee concentration across different job categories, highlighting organizational structure.</a:t>
            </a:r>
            <a:endParaRPr lang="en-US" sz="1700" dirty="0"/>
          </a:p>
        </p:txBody>
      </p:sp>
      <p:sp>
        <p:nvSpPr>
          <p:cNvPr id="10" name="Shape 7"/>
          <p:cNvSpPr/>
          <p:nvPr/>
        </p:nvSpPr>
        <p:spPr>
          <a:xfrm>
            <a:off x="6244709" y="5440085"/>
            <a:ext cx="7627382" cy="1627942"/>
          </a:xfrm>
          <a:prstGeom prst="roundRect">
            <a:avLst>
              <a:gd name="adj" fmla="val 5590"/>
            </a:avLst>
          </a:prstGeom>
          <a:solidFill>
            <a:srgbClr val="740B0B"/>
          </a:solidFill>
          <a:ln w="7620">
            <a:solidFill>
              <a:srgbClr val="8D2424"/>
            </a:solidFill>
            <a:prstDash val="solid"/>
          </a:ln>
        </p:spPr>
      </p:sp>
      <p:sp>
        <p:nvSpPr>
          <p:cNvPr id="11" name="Text 8"/>
          <p:cNvSpPr/>
          <p:nvPr/>
        </p:nvSpPr>
        <p:spPr>
          <a:xfrm>
            <a:off x="6468904" y="5664279"/>
            <a:ext cx="3375779"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Career Progression</a:t>
            </a:r>
            <a:endParaRPr lang="en-US" sz="2200" dirty="0"/>
          </a:p>
        </p:txBody>
      </p:sp>
      <p:sp>
        <p:nvSpPr>
          <p:cNvPr id="12" name="Text 9"/>
          <p:cNvSpPr/>
          <p:nvPr/>
        </p:nvSpPr>
        <p:spPr>
          <a:xfrm>
            <a:off x="6468904" y="6150412"/>
            <a:ext cx="7178993" cy="69342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Patterns in role advancement and salary growth, providing insights into career development paths.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67916" y="367665"/>
            <a:ext cx="4935260" cy="439698"/>
          </a:xfrm>
          <a:prstGeom prst="rect">
            <a:avLst/>
          </a:prstGeom>
          <a:noFill/>
          <a:ln/>
        </p:spPr>
        <p:txBody>
          <a:bodyPr wrap="none" lIns="0" tIns="0" rIns="0" bIns="0" rtlCol="0" anchor="t"/>
          <a:lstStyle/>
          <a:p>
            <a:pPr algn="l" indent="0" marL="0">
              <a:lnSpc>
                <a:spcPts val="3450"/>
              </a:lnSpc>
              <a:buNone/>
            </a:pPr>
            <a:r>
              <a:rPr lang="en-US" sz="2750" dirty="0">
                <a:solidFill>
                  <a:srgbClr val="FAEBEB"/>
                </a:solidFill>
                <a:latin typeface="Dela Gothic One" pitchFamily="34" charset="0"/>
                <a:ea typeface="Dela Gothic One" pitchFamily="34" charset="-122"/>
                <a:cs typeface="Dela Gothic One" pitchFamily="34" charset="-120"/>
              </a:rPr>
              <a:t>Compensation Analysis</a:t>
            </a:r>
            <a:endParaRPr lang="en-US" sz="2750" dirty="0"/>
          </a:p>
        </p:txBody>
      </p:sp>
      <p:pic>
        <p:nvPicPr>
          <p:cNvPr id="3" name="Image 0" descr="preencoded.png">    </p:cNvPr>
          <p:cNvPicPr>
            <a:picLocks noChangeAspect="1"/>
          </p:cNvPicPr>
          <p:nvPr/>
        </p:nvPicPr>
        <p:blipFill>
          <a:blip r:embed="rId1"/>
          <a:stretch>
            <a:fillRect/>
          </a:stretch>
        </p:blipFill>
        <p:spPr>
          <a:xfrm>
            <a:off x="467916" y="1074777"/>
            <a:ext cx="13694569" cy="7267694"/>
          </a:xfrm>
          <a:prstGeom prst="rect">
            <a:avLst/>
          </a:prstGeom>
        </p:spPr>
      </p:pic>
      <p:sp>
        <p:nvSpPr>
          <p:cNvPr id="4" name="Shape 1"/>
          <p:cNvSpPr/>
          <p:nvPr/>
        </p:nvSpPr>
        <p:spPr>
          <a:xfrm>
            <a:off x="4027646" y="8342471"/>
            <a:ext cx="133707" cy="133707"/>
          </a:xfrm>
          <a:prstGeom prst="roundRect">
            <a:avLst>
              <a:gd name="adj" fmla="val 13678"/>
            </a:avLst>
          </a:prstGeom>
          <a:solidFill>
            <a:srgbClr val="C41313"/>
          </a:solidFill>
          <a:ln/>
        </p:spPr>
      </p:sp>
      <p:sp>
        <p:nvSpPr>
          <p:cNvPr id="5" name="Text 2"/>
          <p:cNvSpPr/>
          <p:nvPr/>
        </p:nvSpPr>
        <p:spPr>
          <a:xfrm>
            <a:off x="4222313" y="8342471"/>
            <a:ext cx="708779" cy="133707"/>
          </a:xfrm>
          <a:prstGeom prst="rect">
            <a:avLst/>
          </a:prstGeom>
          <a:noFill/>
          <a:ln/>
        </p:spPr>
        <p:txBody>
          <a:bodyPr wrap="none" lIns="0" tIns="0" rIns="0" bIns="0" rtlCol="0" anchor="t"/>
          <a:lstStyle/>
          <a:p>
            <a:pPr algn="l" indent="0" marL="0">
              <a:lnSpc>
                <a:spcPts val="1050"/>
              </a:lnSpc>
              <a:buNone/>
            </a:pPr>
            <a:r>
              <a:rPr lang="en-US" sz="1050" dirty="0">
                <a:solidFill>
                  <a:srgbClr val="FFE5E5"/>
                </a:solidFill>
                <a:latin typeface="DM Sans" pitchFamily="34" charset="0"/>
                <a:ea typeface="DM Sans" pitchFamily="34" charset="-122"/>
                <a:cs typeface="DM Sans" pitchFamily="34" charset="-120"/>
              </a:rPr>
              <a:t>Regular Pay</a:t>
            </a:r>
            <a:endParaRPr lang="en-US" sz="1050" dirty="0"/>
          </a:p>
        </p:txBody>
      </p:sp>
      <p:sp>
        <p:nvSpPr>
          <p:cNvPr id="6" name="Shape 3"/>
          <p:cNvSpPr/>
          <p:nvPr/>
        </p:nvSpPr>
        <p:spPr>
          <a:xfrm>
            <a:off x="6802636" y="8342471"/>
            <a:ext cx="133707" cy="133707"/>
          </a:xfrm>
          <a:prstGeom prst="roundRect">
            <a:avLst>
              <a:gd name="adj" fmla="val 13678"/>
            </a:avLst>
          </a:prstGeom>
          <a:solidFill>
            <a:srgbClr val="ED4343"/>
          </a:solidFill>
          <a:ln/>
        </p:spPr>
      </p:sp>
      <p:sp>
        <p:nvSpPr>
          <p:cNvPr id="7" name="Text 4"/>
          <p:cNvSpPr/>
          <p:nvPr/>
        </p:nvSpPr>
        <p:spPr>
          <a:xfrm>
            <a:off x="6997303" y="8342471"/>
            <a:ext cx="830223" cy="133707"/>
          </a:xfrm>
          <a:prstGeom prst="rect">
            <a:avLst/>
          </a:prstGeom>
          <a:noFill/>
          <a:ln/>
        </p:spPr>
        <p:txBody>
          <a:bodyPr wrap="none" lIns="0" tIns="0" rIns="0" bIns="0" rtlCol="0" anchor="t"/>
          <a:lstStyle/>
          <a:p>
            <a:pPr algn="l" indent="0" marL="0">
              <a:lnSpc>
                <a:spcPts val="1050"/>
              </a:lnSpc>
              <a:buNone/>
            </a:pPr>
            <a:r>
              <a:rPr lang="en-US" sz="1050" dirty="0">
                <a:solidFill>
                  <a:srgbClr val="FFE5E5"/>
                </a:solidFill>
                <a:latin typeface="DM Sans" pitchFamily="34" charset="0"/>
                <a:ea typeface="DM Sans" pitchFamily="34" charset="-122"/>
                <a:cs typeface="DM Sans" pitchFamily="34" charset="-120"/>
              </a:rPr>
              <a:t>Overtime Pay</a:t>
            </a:r>
            <a:endParaRPr lang="en-US" sz="1050" dirty="0"/>
          </a:p>
        </p:txBody>
      </p:sp>
      <p:sp>
        <p:nvSpPr>
          <p:cNvPr id="8" name="Shape 5"/>
          <p:cNvSpPr/>
          <p:nvPr/>
        </p:nvSpPr>
        <p:spPr>
          <a:xfrm>
            <a:off x="9699188" y="8342471"/>
            <a:ext cx="133707" cy="133707"/>
          </a:xfrm>
          <a:prstGeom prst="roundRect">
            <a:avLst>
              <a:gd name="adj" fmla="val 13678"/>
            </a:avLst>
          </a:prstGeom>
          <a:solidFill>
            <a:srgbClr val="F59595"/>
          </a:solidFill>
          <a:ln/>
        </p:spPr>
      </p:sp>
      <p:sp>
        <p:nvSpPr>
          <p:cNvPr id="9" name="Text 6"/>
          <p:cNvSpPr/>
          <p:nvPr/>
        </p:nvSpPr>
        <p:spPr>
          <a:xfrm>
            <a:off x="9893856" y="8342471"/>
            <a:ext cx="819269" cy="133707"/>
          </a:xfrm>
          <a:prstGeom prst="rect">
            <a:avLst/>
          </a:prstGeom>
          <a:noFill/>
          <a:ln/>
        </p:spPr>
        <p:txBody>
          <a:bodyPr wrap="none" lIns="0" tIns="0" rIns="0" bIns="0" rtlCol="0" anchor="t"/>
          <a:lstStyle/>
          <a:p>
            <a:pPr algn="l" indent="0" marL="0">
              <a:lnSpc>
                <a:spcPts val="1050"/>
              </a:lnSpc>
              <a:buNone/>
            </a:pPr>
            <a:r>
              <a:rPr lang="en-US" sz="1050" dirty="0">
                <a:solidFill>
                  <a:srgbClr val="FFE5E5"/>
                </a:solidFill>
                <a:latin typeface="DM Sans" pitchFamily="34" charset="0"/>
                <a:ea typeface="DM Sans" pitchFamily="34" charset="-122"/>
                <a:cs typeface="DM Sans" pitchFamily="34" charset="-120"/>
              </a:rPr>
              <a:t>Incentive Pay</a:t>
            </a:r>
            <a:endParaRPr lang="en-US" sz="1050" dirty="0"/>
          </a:p>
        </p:txBody>
      </p:sp>
      <p:sp>
        <p:nvSpPr>
          <p:cNvPr id="10" name="Text 7"/>
          <p:cNvSpPr/>
          <p:nvPr/>
        </p:nvSpPr>
        <p:spPr>
          <a:xfrm>
            <a:off x="467916" y="8894088"/>
            <a:ext cx="13694569" cy="427673"/>
          </a:xfrm>
          <a:prstGeom prst="rect">
            <a:avLst/>
          </a:prstGeom>
          <a:noFill/>
          <a:ln/>
        </p:spPr>
        <p:txBody>
          <a:bodyPr wrap="square" lIns="0" tIns="0" rIns="0" bIns="0" rtlCol="0" anchor="t"/>
          <a:lstStyle/>
          <a:p>
            <a:pPr algn="l" indent="0" marL="0">
              <a:lnSpc>
                <a:spcPts val="1650"/>
              </a:lnSpc>
              <a:buNone/>
            </a:pPr>
            <a:r>
              <a:rPr lang="en-US" sz="1050" dirty="0">
                <a:solidFill>
                  <a:srgbClr val="FFE5E5"/>
                </a:solidFill>
                <a:latin typeface="DM Sans" pitchFamily="34" charset="0"/>
                <a:ea typeface="DM Sans" pitchFamily="34" charset="-122"/>
                <a:cs typeface="DM Sans" pitchFamily="34" charset="-120"/>
              </a:rPr>
              <a:t>The compensation analysis reveals significant variations across departments. Department 1 leads in all pay categories, with the highest regular, overtime, and incentive compensation. Regular pay constitutes the largest portion of total compensation across all departments, followed by overtime and incentive pay.</a:t>
            </a:r>
            <a:endParaRPr lang="en-US" sz="1050" dirty="0"/>
          </a:p>
        </p:txBody>
      </p:sp>
      <p:sp>
        <p:nvSpPr>
          <p:cNvPr id="11" name="Text 8"/>
          <p:cNvSpPr/>
          <p:nvPr/>
        </p:nvSpPr>
        <p:spPr>
          <a:xfrm>
            <a:off x="467916" y="9472136"/>
            <a:ext cx="13694569" cy="213836"/>
          </a:xfrm>
          <a:prstGeom prst="rect">
            <a:avLst/>
          </a:prstGeom>
          <a:noFill/>
          <a:ln/>
        </p:spPr>
        <p:txBody>
          <a:bodyPr wrap="none" lIns="0" tIns="0" rIns="0" bIns="0" rtlCol="0" anchor="t"/>
          <a:lstStyle/>
          <a:p>
            <a:pPr algn="l" indent="0" marL="0">
              <a:lnSpc>
                <a:spcPts val="1650"/>
              </a:lnSpc>
              <a:buNone/>
            </a:pPr>
            <a:r>
              <a:rPr lang="en-US" sz="1050" dirty="0">
                <a:solidFill>
                  <a:srgbClr val="FFE5E5"/>
                </a:solidFill>
                <a:latin typeface="DM Sans" pitchFamily="34" charset="0"/>
                <a:ea typeface="DM Sans" pitchFamily="34" charset="-122"/>
                <a:cs typeface="DM Sans" pitchFamily="34" charset="-120"/>
              </a:rPr>
              <a:t>These patterns reflect departmental priorities, operational demands, and performance recognition strategies within the organization.</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33782" y="577810"/>
            <a:ext cx="9460706" cy="689610"/>
          </a:xfrm>
          <a:prstGeom prst="rect">
            <a:avLst/>
          </a:prstGeom>
          <a:noFill/>
          <a:ln/>
        </p:spPr>
        <p:txBody>
          <a:bodyPr wrap="none" lIns="0" tIns="0" rIns="0" bIns="0" rtlCol="0" anchor="t"/>
          <a:lstStyle/>
          <a:p>
            <a:pPr algn="l" indent="0" marL="0">
              <a:lnSpc>
                <a:spcPts val="5400"/>
              </a:lnSpc>
              <a:buNone/>
            </a:pPr>
            <a:r>
              <a:rPr lang="en-US" sz="4300" dirty="0">
                <a:solidFill>
                  <a:srgbClr val="FAEBEB"/>
                </a:solidFill>
                <a:latin typeface="Dela Gothic One" pitchFamily="34" charset="0"/>
                <a:ea typeface="Dela Gothic One" pitchFamily="34" charset="-122"/>
                <a:cs typeface="Dela Gothic One" pitchFamily="34" charset="-120"/>
              </a:rPr>
              <a:t>Diversity and Equity Findings</a:t>
            </a:r>
            <a:endParaRPr lang="en-US" sz="4300" dirty="0"/>
          </a:p>
        </p:txBody>
      </p:sp>
      <p:pic>
        <p:nvPicPr>
          <p:cNvPr id="3" name="Image 0" descr="preencoded.png">    </p:cNvPr>
          <p:cNvPicPr>
            <a:picLocks noChangeAspect="1"/>
          </p:cNvPicPr>
          <p:nvPr/>
        </p:nvPicPr>
        <p:blipFill>
          <a:blip r:embed="rId1"/>
          <a:stretch>
            <a:fillRect/>
          </a:stretch>
        </p:blipFill>
        <p:spPr>
          <a:xfrm>
            <a:off x="3209925" y="1686758"/>
            <a:ext cx="1628894" cy="1225272"/>
          </a:xfrm>
          <a:prstGeom prst="rect">
            <a:avLst/>
          </a:prstGeom>
        </p:spPr>
      </p:pic>
      <p:pic>
        <p:nvPicPr>
          <p:cNvPr id="4" name="Image 1" descr="preencoded.png">    </p:cNvPr>
          <p:cNvPicPr>
            <a:picLocks noChangeAspect="1"/>
          </p:cNvPicPr>
          <p:nvPr/>
        </p:nvPicPr>
        <p:blipFill>
          <a:blip r:embed="rId2"/>
          <a:stretch>
            <a:fillRect/>
          </a:stretch>
        </p:blipFill>
        <p:spPr>
          <a:xfrm>
            <a:off x="3876913" y="2267426"/>
            <a:ext cx="294799" cy="368498"/>
          </a:xfrm>
          <a:prstGeom prst="rect">
            <a:avLst/>
          </a:prstGeom>
        </p:spPr>
      </p:pic>
      <p:sp>
        <p:nvSpPr>
          <p:cNvPr id="5" name="Text 1"/>
          <p:cNvSpPr/>
          <p:nvPr/>
        </p:nvSpPr>
        <p:spPr>
          <a:xfrm>
            <a:off x="5048488" y="1896428"/>
            <a:ext cx="2758797" cy="344805"/>
          </a:xfrm>
          <a:prstGeom prst="rect">
            <a:avLst/>
          </a:prstGeom>
          <a:noFill/>
          <a:ln/>
        </p:spPr>
        <p:txBody>
          <a:bodyPr wrap="none" lIns="0" tIns="0" rIns="0" bIns="0" rtlCol="0" anchor="t"/>
          <a:lstStyle/>
          <a:p>
            <a:pPr algn="l" indent="0" marL="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Pay Equity Goals</a:t>
            </a:r>
            <a:endParaRPr lang="en-US" sz="2150" dirty="0"/>
          </a:p>
        </p:txBody>
      </p:sp>
      <p:sp>
        <p:nvSpPr>
          <p:cNvPr id="6" name="Text 2"/>
          <p:cNvSpPr/>
          <p:nvPr/>
        </p:nvSpPr>
        <p:spPr>
          <a:xfrm>
            <a:off x="5048488" y="2366962"/>
            <a:ext cx="5307568" cy="335399"/>
          </a:xfrm>
          <a:prstGeom prst="rect">
            <a:avLst/>
          </a:prstGeom>
          <a:noFill/>
          <a:ln/>
        </p:spPr>
        <p:txBody>
          <a:bodyPr wrap="none" lIns="0" tIns="0" rIns="0" bIns="0" rtlCol="0" anchor="t"/>
          <a:lstStyle/>
          <a:p>
            <a:pPr algn="l" indent="0" marL="0">
              <a:lnSpc>
                <a:spcPts val="2600"/>
              </a:lnSpc>
              <a:buNone/>
            </a:pPr>
            <a:r>
              <a:rPr lang="en-US" sz="1650" dirty="0">
                <a:solidFill>
                  <a:srgbClr val="FFE5E5"/>
                </a:solidFill>
                <a:latin typeface="DM Sans" pitchFamily="34" charset="0"/>
                <a:ea typeface="DM Sans" pitchFamily="34" charset="-122"/>
                <a:cs typeface="DM Sans" pitchFamily="34" charset="-120"/>
              </a:rPr>
              <a:t>Recommendations for addressing observed disparities</a:t>
            </a:r>
            <a:endParaRPr lang="en-US" sz="1650" dirty="0"/>
          </a:p>
        </p:txBody>
      </p:sp>
      <p:sp>
        <p:nvSpPr>
          <p:cNvPr id="7" name="Shape 3"/>
          <p:cNvSpPr/>
          <p:nvPr/>
        </p:nvSpPr>
        <p:spPr>
          <a:xfrm>
            <a:off x="4891207" y="2928699"/>
            <a:ext cx="8953024" cy="11430"/>
          </a:xfrm>
          <a:prstGeom prst="roundRect">
            <a:avLst>
              <a:gd name="adj" fmla="val 770452"/>
            </a:avLst>
          </a:prstGeom>
          <a:solidFill>
            <a:srgbClr val="8D2424"/>
          </a:solidFill>
          <a:ln/>
        </p:spPr>
      </p:sp>
      <p:pic>
        <p:nvPicPr>
          <p:cNvPr id="8" name="Image 2" descr="preencoded.png">    </p:cNvPr>
          <p:cNvPicPr>
            <a:picLocks noChangeAspect="1"/>
          </p:cNvPicPr>
          <p:nvPr/>
        </p:nvPicPr>
        <p:blipFill>
          <a:blip r:embed="rId3"/>
          <a:stretch>
            <a:fillRect/>
          </a:stretch>
        </p:blipFill>
        <p:spPr>
          <a:xfrm>
            <a:off x="2395538" y="2964418"/>
            <a:ext cx="3257788" cy="1225272"/>
          </a:xfrm>
          <a:prstGeom prst="rect">
            <a:avLst/>
          </a:prstGeom>
        </p:spPr>
      </p:pic>
      <p:pic>
        <p:nvPicPr>
          <p:cNvPr id="9" name="Image 3" descr="preencoded.png">    </p:cNvPr>
          <p:cNvPicPr>
            <a:picLocks noChangeAspect="1"/>
          </p:cNvPicPr>
          <p:nvPr/>
        </p:nvPicPr>
        <p:blipFill>
          <a:blip r:embed="rId4"/>
          <a:stretch>
            <a:fillRect/>
          </a:stretch>
        </p:blipFill>
        <p:spPr>
          <a:xfrm>
            <a:off x="3877032" y="3392805"/>
            <a:ext cx="294799" cy="368498"/>
          </a:xfrm>
          <a:prstGeom prst="rect">
            <a:avLst/>
          </a:prstGeom>
        </p:spPr>
      </p:pic>
      <p:sp>
        <p:nvSpPr>
          <p:cNvPr id="10" name="Text 4"/>
          <p:cNvSpPr/>
          <p:nvPr/>
        </p:nvSpPr>
        <p:spPr>
          <a:xfrm>
            <a:off x="5862995" y="3174087"/>
            <a:ext cx="3666649" cy="344805"/>
          </a:xfrm>
          <a:prstGeom prst="rect">
            <a:avLst/>
          </a:prstGeom>
          <a:noFill/>
          <a:ln/>
        </p:spPr>
        <p:txBody>
          <a:bodyPr wrap="none" lIns="0" tIns="0" rIns="0" bIns="0" rtlCol="0" anchor="t"/>
          <a:lstStyle/>
          <a:p>
            <a:pPr algn="l" indent="0" marL="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Demographic Analysis</a:t>
            </a:r>
            <a:endParaRPr lang="en-US" sz="2150" dirty="0"/>
          </a:p>
        </p:txBody>
      </p:sp>
      <p:sp>
        <p:nvSpPr>
          <p:cNvPr id="11" name="Text 5"/>
          <p:cNvSpPr/>
          <p:nvPr/>
        </p:nvSpPr>
        <p:spPr>
          <a:xfrm>
            <a:off x="5862995" y="3644622"/>
            <a:ext cx="4037409" cy="335399"/>
          </a:xfrm>
          <a:prstGeom prst="rect">
            <a:avLst/>
          </a:prstGeom>
          <a:noFill/>
          <a:ln/>
        </p:spPr>
        <p:txBody>
          <a:bodyPr wrap="none" lIns="0" tIns="0" rIns="0" bIns="0" rtlCol="0" anchor="t"/>
          <a:lstStyle/>
          <a:p>
            <a:pPr algn="l" indent="0" marL="0">
              <a:lnSpc>
                <a:spcPts val="2600"/>
              </a:lnSpc>
              <a:buNone/>
            </a:pPr>
            <a:r>
              <a:rPr lang="en-US" sz="1650" dirty="0">
                <a:solidFill>
                  <a:srgbClr val="FFE5E5"/>
                </a:solidFill>
                <a:latin typeface="DM Sans" pitchFamily="34" charset="0"/>
                <a:ea typeface="DM Sans" pitchFamily="34" charset="-122"/>
                <a:cs typeface="DM Sans" pitchFamily="34" charset="-120"/>
              </a:rPr>
              <a:t>Distribution patterns across departments</a:t>
            </a:r>
            <a:endParaRPr lang="en-US" sz="1650" dirty="0"/>
          </a:p>
        </p:txBody>
      </p:sp>
      <p:sp>
        <p:nvSpPr>
          <p:cNvPr id="12" name="Shape 6"/>
          <p:cNvSpPr/>
          <p:nvPr/>
        </p:nvSpPr>
        <p:spPr>
          <a:xfrm>
            <a:off x="5705713" y="4206359"/>
            <a:ext cx="8138517" cy="11430"/>
          </a:xfrm>
          <a:prstGeom prst="roundRect">
            <a:avLst>
              <a:gd name="adj" fmla="val 770452"/>
            </a:avLst>
          </a:prstGeom>
          <a:solidFill>
            <a:srgbClr val="8D2424"/>
          </a:solidFill>
          <a:ln/>
        </p:spPr>
      </p:sp>
      <p:pic>
        <p:nvPicPr>
          <p:cNvPr id="13" name="Image 4" descr="preencoded.png">    </p:cNvPr>
          <p:cNvPicPr>
            <a:picLocks noChangeAspect="1"/>
          </p:cNvPicPr>
          <p:nvPr/>
        </p:nvPicPr>
        <p:blipFill>
          <a:blip r:embed="rId5"/>
          <a:stretch>
            <a:fillRect/>
          </a:stretch>
        </p:blipFill>
        <p:spPr>
          <a:xfrm>
            <a:off x="1581031" y="4242078"/>
            <a:ext cx="4886682" cy="1225272"/>
          </a:xfrm>
          <a:prstGeom prst="rect">
            <a:avLst/>
          </a:prstGeom>
        </p:spPr>
      </p:pic>
      <p:pic>
        <p:nvPicPr>
          <p:cNvPr id="14" name="Image 5" descr="preencoded.png">    </p:cNvPr>
          <p:cNvPicPr>
            <a:picLocks noChangeAspect="1"/>
          </p:cNvPicPr>
          <p:nvPr/>
        </p:nvPicPr>
        <p:blipFill>
          <a:blip r:embed="rId6"/>
          <a:stretch>
            <a:fillRect/>
          </a:stretch>
        </p:blipFill>
        <p:spPr>
          <a:xfrm>
            <a:off x="3876913" y="4670465"/>
            <a:ext cx="294799" cy="368498"/>
          </a:xfrm>
          <a:prstGeom prst="rect">
            <a:avLst/>
          </a:prstGeom>
        </p:spPr>
      </p:pic>
      <p:sp>
        <p:nvSpPr>
          <p:cNvPr id="15" name="Text 7"/>
          <p:cNvSpPr/>
          <p:nvPr/>
        </p:nvSpPr>
        <p:spPr>
          <a:xfrm>
            <a:off x="6677382" y="4451747"/>
            <a:ext cx="2758797" cy="344805"/>
          </a:xfrm>
          <a:prstGeom prst="rect">
            <a:avLst/>
          </a:prstGeom>
          <a:noFill/>
          <a:ln/>
        </p:spPr>
        <p:txBody>
          <a:bodyPr wrap="none" lIns="0" tIns="0" rIns="0" bIns="0" rtlCol="0" anchor="t"/>
          <a:lstStyle/>
          <a:p>
            <a:pPr algn="l" indent="0" marL="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Gender Pay Gap</a:t>
            </a:r>
            <a:endParaRPr lang="en-US" sz="2150" dirty="0"/>
          </a:p>
        </p:txBody>
      </p:sp>
      <p:sp>
        <p:nvSpPr>
          <p:cNvPr id="16" name="Text 8"/>
          <p:cNvSpPr/>
          <p:nvPr/>
        </p:nvSpPr>
        <p:spPr>
          <a:xfrm>
            <a:off x="6677382" y="4922282"/>
            <a:ext cx="4008477" cy="335399"/>
          </a:xfrm>
          <a:prstGeom prst="rect">
            <a:avLst/>
          </a:prstGeom>
          <a:noFill/>
          <a:ln/>
        </p:spPr>
        <p:txBody>
          <a:bodyPr wrap="none" lIns="0" tIns="0" rIns="0" bIns="0" rtlCol="0" anchor="t"/>
          <a:lstStyle/>
          <a:p>
            <a:pPr algn="l" indent="0" marL="0">
              <a:lnSpc>
                <a:spcPts val="2600"/>
              </a:lnSpc>
              <a:buNone/>
            </a:pPr>
            <a:r>
              <a:rPr lang="en-US" sz="1650" dirty="0">
                <a:solidFill>
                  <a:srgbClr val="FFE5E5"/>
                </a:solidFill>
                <a:latin typeface="DM Sans" pitchFamily="34" charset="0"/>
                <a:ea typeface="DM Sans" pitchFamily="34" charset="-122"/>
                <a:cs typeface="DM Sans" pitchFamily="34" charset="-120"/>
              </a:rPr>
              <a:t>Male employees earning more on average</a:t>
            </a:r>
            <a:endParaRPr lang="en-US" sz="1650" dirty="0"/>
          </a:p>
        </p:txBody>
      </p:sp>
      <p:sp>
        <p:nvSpPr>
          <p:cNvPr id="17" name="Shape 9"/>
          <p:cNvSpPr/>
          <p:nvPr/>
        </p:nvSpPr>
        <p:spPr>
          <a:xfrm>
            <a:off x="6520101" y="5484019"/>
            <a:ext cx="7324130" cy="11430"/>
          </a:xfrm>
          <a:prstGeom prst="roundRect">
            <a:avLst>
              <a:gd name="adj" fmla="val 770452"/>
            </a:avLst>
          </a:prstGeom>
          <a:solidFill>
            <a:srgbClr val="8D2424"/>
          </a:solidFill>
          <a:ln/>
        </p:spPr>
      </p:sp>
      <p:pic>
        <p:nvPicPr>
          <p:cNvPr id="18" name="Image 6" descr="preencoded.png">    </p:cNvPr>
          <p:cNvPicPr>
            <a:picLocks noChangeAspect="1"/>
          </p:cNvPicPr>
          <p:nvPr/>
        </p:nvPicPr>
        <p:blipFill>
          <a:blip r:embed="rId7"/>
          <a:stretch>
            <a:fillRect/>
          </a:stretch>
        </p:blipFill>
        <p:spPr>
          <a:xfrm>
            <a:off x="766643" y="5519738"/>
            <a:ext cx="6515576" cy="1225272"/>
          </a:xfrm>
          <a:prstGeom prst="rect">
            <a:avLst/>
          </a:prstGeom>
        </p:spPr>
      </p:pic>
      <p:pic>
        <p:nvPicPr>
          <p:cNvPr id="19" name="Image 7" descr="preencoded.png">    </p:cNvPr>
          <p:cNvPicPr>
            <a:picLocks noChangeAspect="1"/>
          </p:cNvPicPr>
          <p:nvPr/>
        </p:nvPicPr>
        <p:blipFill>
          <a:blip r:embed="rId8"/>
          <a:stretch>
            <a:fillRect/>
          </a:stretch>
        </p:blipFill>
        <p:spPr>
          <a:xfrm>
            <a:off x="3877032" y="5948124"/>
            <a:ext cx="294799" cy="368498"/>
          </a:xfrm>
          <a:prstGeom prst="rect">
            <a:avLst/>
          </a:prstGeom>
        </p:spPr>
      </p:pic>
      <p:sp>
        <p:nvSpPr>
          <p:cNvPr id="20" name="Text 10"/>
          <p:cNvSpPr/>
          <p:nvPr/>
        </p:nvSpPr>
        <p:spPr>
          <a:xfrm>
            <a:off x="7491889" y="5729407"/>
            <a:ext cx="2942272" cy="344805"/>
          </a:xfrm>
          <a:prstGeom prst="rect">
            <a:avLst/>
          </a:prstGeom>
          <a:noFill/>
          <a:ln/>
        </p:spPr>
        <p:txBody>
          <a:bodyPr wrap="none" lIns="0" tIns="0" rIns="0" bIns="0" rtlCol="0" anchor="t"/>
          <a:lstStyle/>
          <a:p>
            <a:pPr algn="l" indent="0" marL="0">
              <a:lnSpc>
                <a:spcPts val="2700"/>
              </a:lnSpc>
              <a:buNone/>
            </a:pPr>
            <a:r>
              <a:rPr lang="en-US" sz="2150" dirty="0">
                <a:solidFill>
                  <a:srgbClr val="FFE5E5"/>
                </a:solidFill>
                <a:latin typeface="Dela Gothic One" pitchFamily="34" charset="0"/>
                <a:ea typeface="Dela Gothic One" pitchFamily="34" charset="-122"/>
                <a:cs typeface="Dela Gothic One" pitchFamily="34" charset="-120"/>
              </a:rPr>
              <a:t>Ethnic Disparities</a:t>
            </a:r>
            <a:endParaRPr lang="en-US" sz="2150" dirty="0"/>
          </a:p>
        </p:txBody>
      </p:sp>
      <p:sp>
        <p:nvSpPr>
          <p:cNvPr id="21" name="Text 11"/>
          <p:cNvSpPr/>
          <p:nvPr/>
        </p:nvSpPr>
        <p:spPr>
          <a:xfrm>
            <a:off x="7491889" y="6199942"/>
            <a:ext cx="4729520" cy="335399"/>
          </a:xfrm>
          <a:prstGeom prst="rect">
            <a:avLst/>
          </a:prstGeom>
          <a:noFill/>
          <a:ln/>
        </p:spPr>
        <p:txBody>
          <a:bodyPr wrap="none" lIns="0" tIns="0" rIns="0" bIns="0" rtlCol="0" anchor="t"/>
          <a:lstStyle/>
          <a:p>
            <a:pPr algn="l" indent="0" marL="0">
              <a:lnSpc>
                <a:spcPts val="2600"/>
              </a:lnSpc>
              <a:buNone/>
            </a:pPr>
            <a:r>
              <a:rPr lang="en-US" sz="1650" dirty="0">
                <a:solidFill>
                  <a:srgbClr val="FFE5E5"/>
                </a:solidFill>
                <a:latin typeface="DM Sans" pitchFamily="34" charset="0"/>
                <a:ea typeface="DM Sans" pitchFamily="34" charset="-122"/>
                <a:cs typeface="DM Sans" pitchFamily="34" charset="-120"/>
              </a:rPr>
              <a:t>Variations in compensation across ethnic groups</a:t>
            </a:r>
            <a:endParaRPr lang="en-US" sz="1650" dirty="0"/>
          </a:p>
        </p:txBody>
      </p:sp>
      <p:sp>
        <p:nvSpPr>
          <p:cNvPr id="22" name="Text 12"/>
          <p:cNvSpPr/>
          <p:nvPr/>
        </p:nvSpPr>
        <p:spPr>
          <a:xfrm>
            <a:off x="733782" y="6980872"/>
            <a:ext cx="13162836" cy="670798"/>
          </a:xfrm>
          <a:prstGeom prst="rect">
            <a:avLst/>
          </a:prstGeom>
          <a:noFill/>
          <a:ln/>
        </p:spPr>
        <p:txBody>
          <a:bodyPr wrap="square" lIns="0" tIns="0" rIns="0" bIns="0" rtlCol="0" anchor="t"/>
          <a:lstStyle/>
          <a:p>
            <a:pPr algn="l" indent="0" marL="0">
              <a:lnSpc>
                <a:spcPts val="2600"/>
              </a:lnSpc>
              <a:buNone/>
            </a:pPr>
            <a:r>
              <a:rPr lang="en-US" sz="1650" dirty="0">
                <a:solidFill>
                  <a:srgbClr val="FFE5E5"/>
                </a:solidFill>
                <a:latin typeface="DM Sans" pitchFamily="34" charset="0"/>
                <a:ea typeface="DM Sans" pitchFamily="34" charset="-122"/>
                <a:cs typeface="DM Sans" pitchFamily="34" charset="-120"/>
              </a:rPr>
              <a:t>The analysis identified notable pay gaps based on gender and ethnicity, with male employees and certain ethnic groups earning higher salaries on average. These findings highlight important areas for diversity and equity initiatives within the organization.</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62107" y="984052"/>
            <a:ext cx="7697986" cy="622221"/>
          </a:xfrm>
          <a:prstGeom prst="rect">
            <a:avLst/>
          </a:prstGeom>
          <a:noFill/>
          <a:ln/>
        </p:spPr>
        <p:txBody>
          <a:bodyPr wrap="none" lIns="0" tIns="0" rIns="0" bIns="0" rtlCol="0" anchor="t"/>
          <a:lstStyle/>
          <a:p>
            <a:pPr algn="l" indent="0" marL="0">
              <a:lnSpc>
                <a:spcPts val="4850"/>
              </a:lnSpc>
              <a:buNone/>
            </a:pPr>
            <a:r>
              <a:rPr lang="en-US" sz="3900" dirty="0">
                <a:solidFill>
                  <a:srgbClr val="FAEBEB"/>
                </a:solidFill>
                <a:latin typeface="Dela Gothic One" pitchFamily="34" charset="0"/>
                <a:ea typeface="Dela Gothic One" pitchFamily="34" charset="-122"/>
                <a:cs typeface="Dela Gothic One" pitchFamily="34" charset="-120"/>
              </a:rPr>
              <a:t>Financial Impact Analysis</a:t>
            </a:r>
            <a:endParaRPr lang="en-US" sz="3900" dirty="0"/>
          </a:p>
        </p:txBody>
      </p:sp>
      <p:sp>
        <p:nvSpPr>
          <p:cNvPr id="4" name="Text 1"/>
          <p:cNvSpPr/>
          <p:nvPr/>
        </p:nvSpPr>
        <p:spPr>
          <a:xfrm>
            <a:off x="662107" y="1984534"/>
            <a:ext cx="3767971" cy="624245"/>
          </a:xfrm>
          <a:prstGeom prst="rect">
            <a:avLst/>
          </a:prstGeom>
          <a:noFill/>
          <a:ln/>
        </p:spPr>
        <p:txBody>
          <a:bodyPr wrap="none" lIns="0" tIns="0" rIns="0" bIns="0" rtlCol="0" anchor="t"/>
          <a:lstStyle/>
          <a:p>
            <a:pPr algn="ctr" indent="0" marL="0">
              <a:lnSpc>
                <a:spcPts val="4900"/>
              </a:lnSpc>
              <a:buNone/>
            </a:pPr>
            <a:r>
              <a:rPr lang="en-US" sz="4900" dirty="0">
                <a:solidFill>
                  <a:srgbClr val="FFE5E5"/>
                </a:solidFill>
                <a:latin typeface="Dela Gothic One" pitchFamily="34" charset="0"/>
                <a:ea typeface="Dela Gothic One" pitchFamily="34" charset="-122"/>
                <a:cs typeface="Dela Gothic One" pitchFamily="34" charset="-120"/>
              </a:rPr>
              <a:t>$X.XM</a:t>
            </a:r>
            <a:endParaRPr lang="en-US" sz="4900" dirty="0"/>
          </a:p>
        </p:txBody>
      </p:sp>
      <p:sp>
        <p:nvSpPr>
          <p:cNvPr id="5" name="Text 2"/>
          <p:cNvSpPr/>
          <p:nvPr/>
        </p:nvSpPr>
        <p:spPr>
          <a:xfrm>
            <a:off x="1301472" y="2845118"/>
            <a:ext cx="2489121" cy="311110"/>
          </a:xfrm>
          <a:prstGeom prst="rect">
            <a:avLst/>
          </a:prstGeom>
          <a:noFill/>
          <a:ln/>
        </p:spPr>
        <p:txBody>
          <a:bodyPr wrap="none" lIns="0" tIns="0" rIns="0" bIns="0" rtlCol="0" anchor="t"/>
          <a:lstStyle/>
          <a:p>
            <a:pPr algn="ctr" indent="0" marL="0">
              <a:lnSpc>
                <a:spcPts val="2400"/>
              </a:lnSpc>
              <a:buNone/>
            </a:pPr>
            <a:r>
              <a:rPr lang="en-US" sz="1950" dirty="0">
                <a:solidFill>
                  <a:srgbClr val="FFE5E5"/>
                </a:solidFill>
                <a:latin typeface="Dela Gothic One" pitchFamily="34" charset="0"/>
                <a:ea typeface="Dela Gothic One" pitchFamily="34" charset="-122"/>
                <a:cs typeface="Dela Gothic One" pitchFamily="34" charset="-120"/>
              </a:rPr>
              <a:t>Total Payroll</a:t>
            </a:r>
            <a:endParaRPr lang="en-US" sz="1950" dirty="0"/>
          </a:p>
        </p:txBody>
      </p:sp>
      <p:sp>
        <p:nvSpPr>
          <p:cNvPr id="6" name="Text 3"/>
          <p:cNvSpPr/>
          <p:nvPr/>
        </p:nvSpPr>
        <p:spPr>
          <a:xfrm>
            <a:off x="662107" y="3269694"/>
            <a:ext cx="3767971" cy="302657"/>
          </a:xfrm>
          <a:prstGeom prst="rect">
            <a:avLst/>
          </a:prstGeom>
          <a:noFill/>
          <a:ln/>
        </p:spPr>
        <p:txBody>
          <a:bodyPr wrap="none" lIns="0" tIns="0" rIns="0" bIns="0" rtlCol="0" anchor="t"/>
          <a:lstStyle/>
          <a:p>
            <a:pPr algn="ctr" indent="0" marL="0">
              <a:lnSpc>
                <a:spcPts val="2350"/>
              </a:lnSpc>
              <a:buNone/>
            </a:pPr>
            <a:r>
              <a:rPr lang="en-US" sz="1450" dirty="0">
                <a:solidFill>
                  <a:srgbClr val="FFE5E5"/>
                </a:solidFill>
                <a:latin typeface="DM Sans" pitchFamily="34" charset="0"/>
                <a:ea typeface="DM Sans" pitchFamily="34" charset="-122"/>
                <a:cs typeface="DM Sans" pitchFamily="34" charset="-120"/>
              </a:rPr>
              <a:t>Annual expenditure across all departments</a:t>
            </a:r>
            <a:endParaRPr lang="en-US" sz="1450" dirty="0"/>
          </a:p>
        </p:txBody>
      </p:sp>
      <p:sp>
        <p:nvSpPr>
          <p:cNvPr id="7" name="Text 4"/>
          <p:cNvSpPr/>
          <p:nvPr/>
        </p:nvSpPr>
        <p:spPr>
          <a:xfrm>
            <a:off x="4713803" y="1984534"/>
            <a:ext cx="3768090" cy="624245"/>
          </a:xfrm>
          <a:prstGeom prst="rect">
            <a:avLst/>
          </a:prstGeom>
          <a:noFill/>
          <a:ln/>
        </p:spPr>
        <p:txBody>
          <a:bodyPr wrap="none" lIns="0" tIns="0" rIns="0" bIns="0" rtlCol="0" anchor="t"/>
          <a:lstStyle/>
          <a:p>
            <a:pPr algn="ctr" indent="0" marL="0">
              <a:lnSpc>
                <a:spcPts val="4900"/>
              </a:lnSpc>
              <a:buNone/>
            </a:pPr>
            <a:r>
              <a:rPr lang="en-US" sz="4900" dirty="0">
                <a:solidFill>
                  <a:srgbClr val="FFE5E5"/>
                </a:solidFill>
                <a:latin typeface="Dela Gothic One" pitchFamily="34" charset="0"/>
                <a:ea typeface="Dela Gothic One" pitchFamily="34" charset="-122"/>
                <a:cs typeface="Dela Gothic One" pitchFamily="34" charset="-120"/>
              </a:rPr>
              <a:t>X%</a:t>
            </a:r>
            <a:endParaRPr lang="en-US" sz="4900" dirty="0"/>
          </a:p>
        </p:txBody>
      </p:sp>
      <p:sp>
        <p:nvSpPr>
          <p:cNvPr id="8" name="Text 5"/>
          <p:cNvSpPr/>
          <p:nvPr/>
        </p:nvSpPr>
        <p:spPr>
          <a:xfrm>
            <a:off x="5353288" y="2845118"/>
            <a:ext cx="2489121" cy="311110"/>
          </a:xfrm>
          <a:prstGeom prst="rect">
            <a:avLst/>
          </a:prstGeom>
          <a:noFill/>
          <a:ln/>
        </p:spPr>
        <p:txBody>
          <a:bodyPr wrap="none" lIns="0" tIns="0" rIns="0" bIns="0" rtlCol="0" anchor="t"/>
          <a:lstStyle/>
          <a:p>
            <a:pPr algn="ctr" indent="0" marL="0">
              <a:lnSpc>
                <a:spcPts val="2400"/>
              </a:lnSpc>
              <a:buNone/>
            </a:pPr>
            <a:r>
              <a:rPr lang="en-US" sz="1950" dirty="0">
                <a:solidFill>
                  <a:srgbClr val="FFE5E5"/>
                </a:solidFill>
                <a:latin typeface="Dela Gothic One" pitchFamily="34" charset="0"/>
                <a:ea typeface="Dela Gothic One" pitchFamily="34" charset="-122"/>
                <a:cs typeface="Dela Gothic One" pitchFamily="34" charset="-120"/>
              </a:rPr>
              <a:t>Overtime Ratio</a:t>
            </a:r>
            <a:endParaRPr lang="en-US" sz="1950" dirty="0"/>
          </a:p>
        </p:txBody>
      </p:sp>
      <p:sp>
        <p:nvSpPr>
          <p:cNvPr id="9" name="Text 6"/>
          <p:cNvSpPr/>
          <p:nvPr/>
        </p:nvSpPr>
        <p:spPr>
          <a:xfrm>
            <a:off x="4713803" y="3269694"/>
            <a:ext cx="3768090" cy="302657"/>
          </a:xfrm>
          <a:prstGeom prst="rect">
            <a:avLst/>
          </a:prstGeom>
          <a:noFill/>
          <a:ln/>
        </p:spPr>
        <p:txBody>
          <a:bodyPr wrap="none" lIns="0" tIns="0" rIns="0" bIns="0" rtlCol="0" anchor="t"/>
          <a:lstStyle/>
          <a:p>
            <a:pPr algn="ctr" indent="0" marL="0">
              <a:lnSpc>
                <a:spcPts val="2350"/>
              </a:lnSpc>
              <a:buNone/>
            </a:pPr>
            <a:r>
              <a:rPr lang="en-US" sz="1450" dirty="0">
                <a:solidFill>
                  <a:srgbClr val="FFE5E5"/>
                </a:solidFill>
                <a:latin typeface="DM Sans" pitchFamily="34" charset="0"/>
                <a:ea typeface="DM Sans" pitchFamily="34" charset="-122"/>
                <a:cs typeface="DM Sans" pitchFamily="34" charset="-120"/>
              </a:rPr>
              <a:t>Proportion of total compensation</a:t>
            </a:r>
            <a:endParaRPr lang="en-US" sz="1450" dirty="0"/>
          </a:p>
        </p:txBody>
      </p:sp>
      <p:sp>
        <p:nvSpPr>
          <p:cNvPr id="10" name="Text 7"/>
          <p:cNvSpPr/>
          <p:nvPr/>
        </p:nvSpPr>
        <p:spPr>
          <a:xfrm>
            <a:off x="2687955" y="4234339"/>
            <a:ext cx="3767971" cy="624245"/>
          </a:xfrm>
          <a:prstGeom prst="rect">
            <a:avLst/>
          </a:prstGeom>
          <a:noFill/>
          <a:ln/>
        </p:spPr>
        <p:txBody>
          <a:bodyPr wrap="none" lIns="0" tIns="0" rIns="0" bIns="0" rtlCol="0" anchor="t"/>
          <a:lstStyle/>
          <a:p>
            <a:pPr algn="ctr" indent="0" marL="0">
              <a:lnSpc>
                <a:spcPts val="4900"/>
              </a:lnSpc>
              <a:buNone/>
            </a:pPr>
            <a:r>
              <a:rPr lang="en-US" sz="4900" dirty="0">
                <a:solidFill>
                  <a:srgbClr val="FFE5E5"/>
                </a:solidFill>
                <a:latin typeface="Dela Gothic One" pitchFamily="34" charset="0"/>
                <a:ea typeface="Dela Gothic One" pitchFamily="34" charset="-122"/>
                <a:cs typeface="Dela Gothic One" pitchFamily="34" charset="-120"/>
              </a:rPr>
              <a:t>$Y.YM</a:t>
            </a:r>
            <a:endParaRPr lang="en-US" sz="4900" dirty="0"/>
          </a:p>
        </p:txBody>
      </p:sp>
      <p:sp>
        <p:nvSpPr>
          <p:cNvPr id="11" name="Text 8"/>
          <p:cNvSpPr/>
          <p:nvPr/>
        </p:nvSpPr>
        <p:spPr>
          <a:xfrm>
            <a:off x="3077051" y="5094923"/>
            <a:ext cx="2989659" cy="311110"/>
          </a:xfrm>
          <a:prstGeom prst="rect">
            <a:avLst/>
          </a:prstGeom>
          <a:noFill/>
          <a:ln/>
        </p:spPr>
        <p:txBody>
          <a:bodyPr wrap="none" lIns="0" tIns="0" rIns="0" bIns="0" rtlCol="0" anchor="t"/>
          <a:lstStyle/>
          <a:p>
            <a:pPr algn="ctr" indent="0" marL="0">
              <a:lnSpc>
                <a:spcPts val="2400"/>
              </a:lnSpc>
              <a:buNone/>
            </a:pPr>
            <a:r>
              <a:rPr lang="en-US" sz="1950" dirty="0">
                <a:solidFill>
                  <a:srgbClr val="FFE5E5"/>
                </a:solidFill>
                <a:latin typeface="Dela Gothic One" pitchFamily="34" charset="0"/>
                <a:ea typeface="Dela Gothic One" pitchFamily="34" charset="-122"/>
                <a:cs typeface="Dela Gothic One" pitchFamily="34" charset="-120"/>
              </a:rPr>
              <a:t>Department 1 Spend</a:t>
            </a:r>
            <a:endParaRPr lang="en-US" sz="1950" dirty="0"/>
          </a:p>
        </p:txBody>
      </p:sp>
      <p:sp>
        <p:nvSpPr>
          <p:cNvPr id="12" name="Text 9"/>
          <p:cNvSpPr/>
          <p:nvPr/>
        </p:nvSpPr>
        <p:spPr>
          <a:xfrm>
            <a:off x="2687955" y="5519499"/>
            <a:ext cx="3767971" cy="302657"/>
          </a:xfrm>
          <a:prstGeom prst="rect">
            <a:avLst/>
          </a:prstGeom>
          <a:noFill/>
          <a:ln/>
        </p:spPr>
        <p:txBody>
          <a:bodyPr wrap="none" lIns="0" tIns="0" rIns="0" bIns="0" rtlCol="0" anchor="t"/>
          <a:lstStyle/>
          <a:p>
            <a:pPr algn="ctr" indent="0" marL="0">
              <a:lnSpc>
                <a:spcPts val="2350"/>
              </a:lnSpc>
              <a:buNone/>
            </a:pPr>
            <a:r>
              <a:rPr lang="en-US" sz="1450" dirty="0">
                <a:solidFill>
                  <a:srgbClr val="FFE5E5"/>
                </a:solidFill>
                <a:latin typeface="DM Sans" pitchFamily="34" charset="0"/>
                <a:ea typeface="DM Sans" pitchFamily="34" charset="-122"/>
                <a:cs typeface="DM Sans" pitchFamily="34" charset="-120"/>
              </a:rPr>
              <a:t>Largest departmental allocation</a:t>
            </a:r>
            <a:endParaRPr lang="en-US" sz="1450" dirty="0"/>
          </a:p>
        </p:txBody>
      </p:sp>
      <p:sp>
        <p:nvSpPr>
          <p:cNvPr id="13" name="Text 10"/>
          <p:cNvSpPr/>
          <p:nvPr/>
        </p:nvSpPr>
        <p:spPr>
          <a:xfrm>
            <a:off x="662107" y="6034921"/>
            <a:ext cx="7819787" cy="1210628"/>
          </a:xfrm>
          <a:prstGeom prst="rect">
            <a:avLst/>
          </a:prstGeom>
          <a:noFill/>
          <a:ln/>
        </p:spPr>
        <p:txBody>
          <a:bodyPr wrap="square" lIns="0" tIns="0" rIns="0" bIns="0" rtlCol="0" anchor="t"/>
          <a:lstStyle/>
          <a:p>
            <a:pPr algn="l" indent="0" marL="0">
              <a:lnSpc>
                <a:spcPts val="2350"/>
              </a:lnSpc>
              <a:buNone/>
            </a:pPr>
            <a:r>
              <a:rPr lang="en-US" sz="1450" dirty="0">
                <a:solidFill>
                  <a:srgbClr val="FFE5E5"/>
                </a:solidFill>
                <a:latin typeface="DM Sans" pitchFamily="34" charset="0"/>
                <a:ea typeface="DM Sans" pitchFamily="34" charset="-122"/>
                <a:cs typeface="DM Sans" pitchFamily="34" charset="-120"/>
              </a:rPr>
              <a:t>The financial analysis reveals significant expenditure patterns across the organization. Regular pay dominates the overall compensation structure, with notable contributions from overtime and incentives. Department 1 accounts for the largest share of payroll expenses, reflecting its operational significance within the organization.</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892612"/>
            <a:ext cx="10497860"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Future Research Opportunities</a:t>
            </a:r>
            <a:endParaRPr lang="en-US" sz="4450" dirty="0"/>
          </a:p>
        </p:txBody>
      </p:sp>
      <p:sp>
        <p:nvSpPr>
          <p:cNvPr id="3" name="Shape 1"/>
          <p:cNvSpPr/>
          <p:nvPr/>
        </p:nvSpPr>
        <p:spPr>
          <a:xfrm>
            <a:off x="758309" y="2038588"/>
            <a:ext cx="2185511" cy="1265992"/>
          </a:xfrm>
          <a:prstGeom prst="roundRect">
            <a:avLst>
              <a:gd name="adj" fmla="val 7188"/>
            </a:avLst>
          </a:prstGeom>
          <a:solidFill>
            <a:srgbClr val="740B0B"/>
          </a:solidFill>
          <a:ln w="7620">
            <a:solidFill>
              <a:srgbClr val="8D2424"/>
            </a:solidFill>
            <a:prstDash val="solid"/>
          </a:ln>
        </p:spPr>
      </p:sp>
      <p:pic>
        <p:nvPicPr>
          <p:cNvPr id="4" name="Image 0" descr="preencoded.png">    </p:cNvPr>
          <p:cNvPicPr>
            <a:picLocks noChangeAspect="1"/>
          </p:cNvPicPr>
          <p:nvPr/>
        </p:nvPicPr>
        <p:blipFill>
          <a:blip r:embed="rId1"/>
          <a:stretch>
            <a:fillRect/>
          </a:stretch>
        </p:blipFill>
        <p:spPr>
          <a:xfrm>
            <a:off x="1698665" y="2481143"/>
            <a:ext cx="304681" cy="380762"/>
          </a:xfrm>
          <a:prstGeom prst="rect">
            <a:avLst/>
          </a:prstGeom>
        </p:spPr>
      </p:pic>
      <p:sp>
        <p:nvSpPr>
          <p:cNvPr id="5" name="Text 2"/>
          <p:cNvSpPr/>
          <p:nvPr/>
        </p:nvSpPr>
        <p:spPr>
          <a:xfrm>
            <a:off x="3160395" y="2255163"/>
            <a:ext cx="3435906"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Predictive Analytics</a:t>
            </a:r>
            <a:endParaRPr lang="en-US" sz="2200" dirty="0"/>
          </a:p>
        </p:txBody>
      </p:sp>
      <p:sp>
        <p:nvSpPr>
          <p:cNvPr id="6" name="Text 3"/>
          <p:cNvSpPr/>
          <p:nvPr/>
        </p:nvSpPr>
        <p:spPr>
          <a:xfrm>
            <a:off x="3160395" y="2741295"/>
            <a:ext cx="5140047"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Employee retention models and workforce planning</a:t>
            </a:r>
            <a:endParaRPr lang="en-US" sz="1700" dirty="0"/>
          </a:p>
        </p:txBody>
      </p:sp>
      <p:sp>
        <p:nvSpPr>
          <p:cNvPr id="7" name="Shape 4"/>
          <p:cNvSpPr/>
          <p:nvPr/>
        </p:nvSpPr>
        <p:spPr>
          <a:xfrm>
            <a:off x="3052048" y="3289340"/>
            <a:ext cx="10711815" cy="15240"/>
          </a:xfrm>
          <a:prstGeom prst="roundRect">
            <a:avLst>
              <a:gd name="adj" fmla="val 597101"/>
            </a:avLst>
          </a:prstGeom>
          <a:solidFill>
            <a:srgbClr val="8D2424"/>
          </a:solidFill>
          <a:ln/>
        </p:spPr>
      </p:sp>
      <p:sp>
        <p:nvSpPr>
          <p:cNvPr id="8" name="Shape 5"/>
          <p:cNvSpPr/>
          <p:nvPr/>
        </p:nvSpPr>
        <p:spPr>
          <a:xfrm>
            <a:off x="758309" y="3412807"/>
            <a:ext cx="4371142" cy="1265992"/>
          </a:xfrm>
          <a:prstGeom prst="roundRect">
            <a:avLst>
              <a:gd name="adj" fmla="val 7188"/>
            </a:avLst>
          </a:prstGeom>
          <a:solidFill>
            <a:srgbClr val="740B0B"/>
          </a:solidFill>
          <a:ln w="7620">
            <a:solidFill>
              <a:srgbClr val="8D2424"/>
            </a:solidFill>
            <a:prstDash val="solid"/>
          </a:ln>
        </p:spPr>
      </p:sp>
      <p:pic>
        <p:nvPicPr>
          <p:cNvPr id="9" name="Image 1" descr="preencoded.png">    </p:cNvPr>
          <p:cNvPicPr>
            <a:picLocks noChangeAspect="1"/>
          </p:cNvPicPr>
          <p:nvPr/>
        </p:nvPicPr>
        <p:blipFill>
          <a:blip r:embed="rId2"/>
          <a:stretch>
            <a:fillRect/>
          </a:stretch>
        </p:blipFill>
        <p:spPr>
          <a:xfrm>
            <a:off x="2791539" y="3855363"/>
            <a:ext cx="304681" cy="380762"/>
          </a:xfrm>
          <a:prstGeom prst="rect">
            <a:avLst/>
          </a:prstGeom>
        </p:spPr>
      </p:pic>
      <p:sp>
        <p:nvSpPr>
          <p:cNvPr id="10" name="Text 6"/>
          <p:cNvSpPr/>
          <p:nvPr/>
        </p:nvSpPr>
        <p:spPr>
          <a:xfrm>
            <a:off x="5346025" y="3629382"/>
            <a:ext cx="4728567"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Compensation Optimization</a:t>
            </a:r>
            <a:endParaRPr lang="en-US" sz="2200" dirty="0"/>
          </a:p>
        </p:txBody>
      </p:sp>
      <p:sp>
        <p:nvSpPr>
          <p:cNvPr id="11" name="Text 7"/>
          <p:cNvSpPr/>
          <p:nvPr/>
        </p:nvSpPr>
        <p:spPr>
          <a:xfrm>
            <a:off x="5346025" y="4115514"/>
            <a:ext cx="4728567"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Algorithms for fair and efficient pay structures</a:t>
            </a:r>
            <a:endParaRPr lang="en-US" sz="1700" dirty="0"/>
          </a:p>
        </p:txBody>
      </p:sp>
      <p:sp>
        <p:nvSpPr>
          <p:cNvPr id="12" name="Shape 8"/>
          <p:cNvSpPr/>
          <p:nvPr/>
        </p:nvSpPr>
        <p:spPr>
          <a:xfrm>
            <a:off x="5237678" y="4663559"/>
            <a:ext cx="8526185" cy="15240"/>
          </a:xfrm>
          <a:prstGeom prst="roundRect">
            <a:avLst>
              <a:gd name="adj" fmla="val 597101"/>
            </a:avLst>
          </a:prstGeom>
          <a:solidFill>
            <a:srgbClr val="8D2424"/>
          </a:solidFill>
          <a:ln/>
        </p:spPr>
      </p:sp>
      <p:sp>
        <p:nvSpPr>
          <p:cNvPr id="13" name="Shape 9"/>
          <p:cNvSpPr/>
          <p:nvPr/>
        </p:nvSpPr>
        <p:spPr>
          <a:xfrm>
            <a:off x="758309" y="4787027"/>
            <a:ext cx="6556891" cy="1265992"/>
          </a:xfrm>
          <a:prstGeom prst="roundRect">
            <a:avLst>
              <a:gd name="adj" fmla="val 7188"/>
            </a:avLst>
          </a:prstGeom>
          <a:solidFill>
            <a:srgbClr val="740B0B"/>
          </a:solidFill>
          <a:ln w="7620">
            <a:solidFill>
              <a:srgbClr val="8D2424"/>
            </a:solidFill>
            <a:prstDash val="solid"/>
          </a:ln>
        </p:spPr>
      </p:sp>
      <p:pic>
        <p:nvPicPr>
          <p:cNvPr id="14" name="Image 2" descr="preencoded.png">    </p:cNvPr>
          <p:cNvPicPr>
            <a:picLocks noChangeAspect="1"/>
          </p:cNvPicPr>
          <p:nvPr/>
        </p:nvPicPr>
        <p:blipFill>
          <a:blip r:embed="rId3"/>
          <a:stretch>
            <a:fillRect/>
          </a:stretch>
        </p:blipFill>
        <p:spPr>
          <a:xfrm>
            <a:off x="3884414" y="5229582"/>
            <a:ext cx="304681" cy="380762"/>
          </a:xfrm>
          <a:prstGeom prst="rect">
            <a:avLst/>
          </a:prstGeom>
        </p:spPr>
      </p:pic>
      <p:sp>
        <p:nvSpPr>
          <p:cNvPr id="15" name="Text 10"/>
          <p:cNvSpPr/>
          <p:nvPr/>
        </p:nvSpPr>
        <p:spPr>
          <a:xfrm>
            <a:off x="7531775" y="5003602"/>
            <a:ext cx="3374350" cy="356235"/>
          </a:xfrm>
          <a:prstGeom prst="rect">
            <a:avLst/>
          </a:prstGeom>
          <a:noFill/>
          <a:ln/>
        </p:spPr>
        <p:txBody>
          <a:bodyPr wrap="none" lIns="0" tIns="0" rIns="0" bIns="0" rtlCol="0" anchor="t"/>
          <a:lstStyle/>
          <a:p>
            <a:pPr algn="l" indent="0" marL="0">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Diversity Initiatives</a:t>
            </a:r>
            <a:endParaRPr lang="en-US" sz="2200" dirty="0"/>
          </a:p>
        </p:txBody>
      </p:sp>
      <p:sp>
        <p:nvSpPr>
          <p:cNvPr id="16" name="Text 11"/>
          <p:cNvSpPr/>
          <p:nvPr/>
        </p:nvSpPr>
        <p:spPr>
          <a:xfrm>
            <a:off x="7531775" y="5489734"/>
            <a:ext cx="4321373"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Data-driven policies for improved inclusion</a:t>
            </a:r>
            <a:endParaRPr lang="en-US" sz="1700" dirty="0"/>
          </a:p>
        </p:txBody>
      </p:sp>
      <p:sp>
        <p:nvSpPr>
          <p:cNvPr id="17" name="Text 12"/>
          <p:cNvSpPr/>
          <p:nvPr/>
        </p:nvSpPr>
        <p:spPr>
          <a:xfrm>
            <a:off x="758309" y="6296739"/>
            <a:ext cx="13113782"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The project identifies several promising avenues for future research, including predictive analytics for employee retention, compensation optimization algorithms, and data-driven diversity initiatives. Additional opportunities include performance correlation studies, departmental efficiency analyses, and integration with organizational systems for real-time insights.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2025-04-12T17:32:11Z</dcterms:created>
  <dcterms:modified xsi:type="dcterms:W3CDTF">2025-04-12T17:32:11Z</dcterms:modified>
</cp:coreProperties>
</file>